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19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9.xml" ContentType="application/vnd.openxmlformats-officedocument.presentationml.slideLayout+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7" r:id="rId2"/>
    <p:sldId id="260" r:id="rId3"/>
    <p:sldId id="262" r:id="rId4"/>
    <p:sldId id="263" r:id="rId5"/>
    <p:sldId id="264" r:id="rId6"/>
    <p:sldId id="268" r:id="rId7"/>
    <p:sldId id="328" r:id="rId8"/>
    <p:sldId id="315" r:id="rId9"/>
    <p:sldId id="316" r:id="rId10"/>
    <p:sldId id="317" r:id="rId11"/>
    <p:sldId id="318" r:id="rId12"/>
    <p:sldId id="319" r:id="rId13"/>
    <p:sldId id="320" r:id="rId14"/>
    <p:sldId id="321" r:id="rId15"/>
    <p:sldId id="265" r:id="rId16"/>
    <p:sldId id="266" r:id="rId17"/>
    <p:sldId id="322" r:id="rId18"/>
    <p:sldId id="323" r:id="rId19"/>
    <p:sldId id="324" r:id="rId20"/>
    <p:sldId id="270" r:id="rId21"/>
    <p:sldId id="329" r:id="rId22"/>
    <p:sldId id="331" r:id="rId23"/>
    <p:sldId id="330" r:id="rId24"/>
    <p:sldId id="327" r:id="rId25"/>
    <p:sldId id="325" r:id="rId26"/>
    <p:sldId id="326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FAEDE7"/>
          </a:solidFill>
        </a:fill>
      </a:tcStyle>
    </a:wholeTbl>
    <a:band1H>
      <a:tcStyle>
        <a:tcBdr/>
        <a:fill>
          <a:solidFill>
            <a:srgbClr val="F5D9CC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F5D9CC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E48312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E48312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E48312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4831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9" d="100"/>
          <a:sy n="89" d="100"/>
        </p:scale>
        <p:origin x="-84" y="-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ustomXml" Target="../customXml/item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35" Type="http://schemas.openxmlformats.org/officeDocument/2006/relationships/customXml" Target="../customXml/item3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E5DCC41-EE3E-434C-8162-FA1D4D720EEE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ED566F-8D93-4111-AA87-238319E7167F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EDCACF15-EECB-407B-A410-C4E8D05C6A37}" type="datetime1">
              <a:rPr lang="en-GB"/>
              <a:pPr lvl="0"/>
              <a:t>29/01/2021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2601CCDF-15D9-4FB8-9AF8-30F1FE436F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6205B213-E8E2-4EB7-9C35-AC35757FA2AC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188B1-75BA-4273-B76E-0C70562A78AC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E4A17B-0FFC-4D28-B60D-0615CC4FE1D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E8E33623-3C45-413C-ABB1-ACCB632DF11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0530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701C89-19DF-4D15-BB73-E46EE7A1D3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2BB38D-C6D3-479C-AA33-E360F742C90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4410B6-8C62-4681-80CF-BE1DC0B4FF90}"/>
              </a:ext>
            </a:extLst>
          </p:cNvPr>
          <p:cNvSpPr txBox="1"/>
          <p:nvPr/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01/06/12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DE3FB5-4EFC-4888-B3DA-D0B5C3F26E6D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0B6FF5D-57AA-4751-AFE1-84D9DCF025C5}" type="slidenum">
              <a:t>1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E0E338D7-7984-4C2A-B7CE-E50C33EB5BA8}"/>
              </a:ext>
            </a:extLst>
          </p:cNvPr>
          <p:cNvSpPr txBox="1"/>
          <p:nvPr/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01/06/12</a:t>
            </a:r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01BEFEC8-0AA7-41EC-8FE2-DD981DAB5172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7C9FD5E-D24D-45E2-A918-67687F86A411}" type="slidenum">
              <a:t>2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85A7A86E-9BDA-4819-B920-05C7F600F932}"/>
              </a:ext>
            </a:extLst>
          </p:cNvPr>
          <p:cNvSpPr txBox="1"/>
          <p:nvPr/>
        </p:nvSpPr>
        <p:spPr>
          <a:xfrm>
            <a:off x="3884608" y="0"/>
            <a:ext cx="2968627" cy="45402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t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01/06/12</a:t>
            </a: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9D58FCB2-3BF6-4382-875E-DE3D9EC55720}"/>
              </a:ext>
            </a:extLst>
          </p:cNvPr>
          <p:cNvSpPr txBox="1"/>
          <p:nvPr/>
        </p:nvSpPr>
        <p:spPr>
          <a:xfrm>
            <a:off x="3884608" y="8685208"/>
            <a:ext cx="2968627" cy="45402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b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39B6557-4F6A-4ABB-BDE2-581331D90C21}" type="slidenum">
              <a:t>2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BD3FFB9B-24F0-4A0E-8FA3-77637DAD4A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</p:spPr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092318E3-B1BB-4831-A568-361A987F5E3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685800" y="4343400"/>
            <a:ext cx="5486400" cy="4114800"/>
          </a:xfrm>
        </p:spPr>
        <p:txBody>
          <a:bodyPr wrap="none" anchor="ctr"/>
          <a:lstStyle/>
          <a:p>
            <a:endParaRPr lang="en-GB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6215DF18-6151-43B2-A4B9-1FB36D9AF2C8}"/>
              </a:ext>
            </a:extLst>
          </p:cNvPr>
          <p:cNvSpPr txBox="1"/>
          <p:nvPr/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01/06/12</a:t>
            </a:r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F768430A-F821-4A2B-9B66-87E3404EC209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772FFA3-C804-4BB7-9E64-1B8EEC188AEA}" type="slidenum">
              <a:t>3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4F7CBD23-0D0C-4F07-808C-EAD68E06F89B}"/>
              </a:ext>
            </a:extLst>
          </p:cNvPr>
          <p:cNvSpPr txBox="1"/>
          <p:nvPr/>
        </p:nvSpPr>
        <p:spPr>
          <a:xfrm>
            <a:off x="3884608" y="0"/>
            <a:ext cx="2968627" cy="45402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t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01/06/12</a:t>
            </a: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F5A457C7-9D42-4F22-978B-6884D5496827}"/>
              </a:ext>
            </a:extLst>
          </p:cNvPr>
          <p:cNvSpPr txBox="1"/>
          <p:nvPr/>
        </p:nvSpPr>
        <p:spPr>
          <a:xfrm>
            <a:off x="3884608" y="8685208"/>
            <a:ext cx="2968627" cy="45402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b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0493C8F-1D16-485D-BA57-2AFD05AA2980}" type="slidenum">
              <a:t>3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932A7E16-D3E7-4013-A64D-0E9B70571B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</p:spPr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40CE82BC-E8EA-4CC6-947C-138ACFF2C02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685800" y="4343400"/>
            <a:ext cx="5486400" cy="4114800"/>
          </a:xfrm>
        </p:spPr>
        <p:txBody>
          <a:bodyPr wrap="none" anchor="ctr"/>
          <a:lstStyle/>
          <a:p>
            <a:endParaRPr lang="en-GB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E8E33623-3C45-413C-ABB1-ACCB632DF118}" type="slidenum">
              <a:rPr lang="en-IN" smtClean="0"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5486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E07B0088-AEBD-423E-9404-4D65F01057EA}"/>
              </a:ext>
            </a:extLst>
          </p:cNvPr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BD582C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06A8B4D5-18FB-45DF-B838-509470275EA6}"/>
              </a:ext>
            </a:extLst>
          </p:cNvPr>
          <p:cNvSpPr/>
          <p:nvPr/>
        </p:nvSpPr>
        <p:spPr>
          <a:xfrm>
            <a:off x="18" y="6334313"/>
            <a:ext cx="12188823" cy="64008"/>
          </a:xfrm>
          <a:prstGeom prst="rect">
            <a:avLst/>
          </a:prstGeom>
          <a:solidFill>
            <a:srgbClr val="E48312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FC00382-4D8E-4FC3-B2F5-395D9374895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/>
          <a:lstStyle>
            <a:lvl1pPr>
              <a:defRPr sz="8000">
                <a:solidFill>
                  <a:srgbClr val="262626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10747F6-773B-44A1-B30C-6A09220EA3C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00050" y="4455624"/>
            <a:ext cx="10058400" cy="1143000"/>
          </a:xfrm>
        </p:spPr>
        <p:txBody>
          <a:bodyPr lIns="91440" rIns="91440"/>
          <a:lstStyle>
            <a:lvl1pPr marL="0" indent="0">
              <a:buNone/>
              <a:defRPr sz="2400" cap="all" spc="200">
                <a:solidFill>
                  <a:srgbClr val="637052"/>
                </a:solidFill>
                <a:latin typeface="Calibri Light"/>
              </a:defRPr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B3008A4-BF42-4257-9666-1BF0FF9FB3D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95AA946-3CC0-4675-A288-4CF4167AF23D}" type="datetime1">
              <a:rPr lang="en-GB"/>
              <a:pPr lvl="0"/>
              <a:t>29/01/2021</a:t>
            </a:fld>
            <a:endParaRPr lang="en-GB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464194A-81AB-4F6D-BFD3-2DC6703D816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3D4F56F-8CDE-4EE3-BD95-AC621E2EB14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FAF10D6-426E-41EE-A4DD-6E548150A248}" type="slidenum">
              <a:t>‹#›</a:t>
            </a:fld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B27AB1F-2BE4-43CA-84D3-E2299EB0808A}"/>
              </a:ext>
            </a:extLst>
          </p:cNvPr>
          <p:cNvCxnSpPr/>
          <p:nvPr/>
        </p:nvCxnSpPr>
        <p:spPr>
          <a:xfrm>
            <a:off x="1207657" y="4343400"/>
            <a:ext cx="9875520" cy="0"/>
          </a:xfrm>
          <a:prstGeom prst="straightConnector1">
            <a:avLst/>
          </a:prstGeom>
          <a:noFill/>
          <a:ln w="6345" cap="flat">
            <a:solidFill>
              <a:srgbClr val="7F7F7F"/>
            </a:solidFill>
            <a:prstDash val="solid"/>
            <a:miter/>
          </a:ln>
        </p:spPr>
      </p:cxnSp>
    </p:spTree>
    <p:extLst>
      <p:ext uri="{BB962C8B-B14F-4D97-AF65-F5344CB8AC3E}">
        <p14:creationId xmlns:p14="http://schemas.microsoft.com/office/powerpoint/2010/main" val="211559419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9594A-2DB0-489F-BD49-5485B73CDB4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CA2FB5-D56F-48CB-8CE4-E2BAB0A7DCE0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D49F65-1904-44C3-9937-88C8B5A20E9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8973920-3411-4CA7-9C1D-EC8620E5E0E1}" type="datetime1">
              <a:rPr lang="en-GB"/>
              <a:pPr lvl="0"/>
              <a:t>29/01/2021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6C050-A875-4F6E-8CD4-C295D28A083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F72CD-23E0-4FA3-8BC1-6D72D967087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0978C3A-3A3D-471D-BD9F-8F021ADEFC9E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5246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ED39363F-C29F-45FA-844F-3E26A033E786}"/>
              </a:ext>
            </a:extLst>
          </p:cNvPr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BD582C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83E33842-4AB7-4892-877F-F5A9B4F8F867}"/>
              </a:ext>
            </a:extLst>
          </p:cNvPr>
          <p:cNvSpPr/>
          <p:nvPr/>
        </p:nvSpPr>
        <p:spPr>
          <a:xfrm>
            <a:off x="18" y="6334313"/>
            <a:ext cx="12188823" cy="64008"/>
          </a:xfrm>
          <a:prstGeom prst="rect">
            <a:avLst/>
          </a:prstGeom>
          <a:solidFill>
            <a:srgbClr val="E48312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Vertical Title 1">
            <a:extLst>
              <a:ext uri="{FF2B5EF4-FFF2-40B4-BE49-F238E27FC236}">
                <a16:creationId xmlns:a16="http://schemas.microsoft.com/office/drawing/2014/main" id="{CE577609-7337-45F4-A09E-6904E8946F30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414780"/>
            <a:ext cx="2628899" cy="5757419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Vertical Text Placeholder 2">
            <a:extLst>
              <a:ext uri="{FF2B5EF4-FFF2-40B4-BE49-F238E27FC236}">
                <a16:creationId xmlns:a16="http://schemas.microsoft.com/office/drawing/2014/main" id="{AE87B08B-D5CC-49F1-8A55-6AF34E593D8E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414780"/>
            <a:ext cx="7734296" cy="5757419"/>
          </a:xfrm>
        </p:spPr>
        <p:txBody>
          <a:bodyPr vert="eaVert" lIns="45720" tIns="0" rIns="45720" bIns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9BC2CBD5-C19C-4798-8558-DE8E0A0E287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B64D69E-1312-4F38-A771-7B6162027E27}" type="datetime1">
              <a:rPr lang="en-GB"/>
              <a:pPr lvl="0"/>
              <a:t>29/01/2021</a:t>
            </a:fld>
            <a:endParaRPr lang="en-GB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95081C7-83ED-4069-A5F7-E9C5AAEAC1F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D54A539-1891-4F0A-918D-352065CC39E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150EB2F-A2F2-4AA7-85F9-D2417929173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398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5E8D8-FF3B-4BB3-8D45-2B4879480CD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686C62-4020-49F8-BC32-67892711E3A8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CECB6-A0C1-4C13-8167-E7EE657CAF3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CDEAF8C-19B8-42D1-A048-36BD5989443F}" type="datetime1">
              <a:rPr lang="en-GB"/>
              <a:pPr lvl="0"/>
              <a:t>29/01/2021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3C4308-E384-44D2-8E47-11081ACD489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7905E-7BBD-484A-80F0-EACB4F2ED5F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4D7F8B3-4599-475B-9512-CFB8492D59F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15696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8BEB4F22-E3C7-427A-800E-5EC00494F3C7}"/>
              </a:ext>
            </a:extLst>
          </p:cNvPr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BD582C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84FCC114-0BED-4951-9D3E-FD2714C4EA0A}"/>
              </a:ext>
            </a:extLst>
          </p:cNvPr>
          <p:cNvSpPr/>
          <p:nvPr/>
        </p:nvSpPr>
        <p:spPr>
          <a:xfrm>
            <a:off x="18" y="6334313"/>
            <a:ext cx="12188823" cy="64008"/>
          </a:xfrm>
          <a:prstGeom prst="rect">
            <a:avLst/>
          </a:prstGeom>
          <a:solidFill>
            <a:srgbClr val="E48312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66829AE-549A-4FF9-AECD-1BD413FC34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/>
          <a:lstStyle>
            <a:lvl1pPr>
              <a:defRPr sz="8000">
                <a:solidFill>
                  <a:srgbClr val="262626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3D6D8A7-2F08-4364-A9A8-FE36D24954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/>
          <a:lstStyle>
            <a:lvl1pPr marL="0" indent="0">
              <a:buNone/>
              <a:defRPr sz="2400" cap="all" spc="200">
                <a:solidFill>
                  <a:srgbClr val="637052"/>
                </a:solidFill>
                <a:latin typeface="Calibri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3C6C82EE-69C4-4ECC-8714-0CDCFD83383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AFE0DB3-0322-4C37-9CE1-EC63698CE0F9}" type="datetime1">
              <a:rPr lang="en-GB"/>
              <a:pPr lvl="0"/>
              <a:t>29/01/2021</a:t>
            </a:fld>
            <a:endParaRPr lang="en-GB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1462A4F-5696-4DF0-9379-055BC13F23C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41C4FFB-0DBE-4ACB-AF9A-70AB2F8BB14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BCC3B4B-BCE3-439A-B0E8-C29BF931E00B}" type="slidenum">
              <a:t>‹#›</a:t>
            </a:fld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EB0979B-9533-49CF-A8D1-4088F2C8A70D}"/>
              </a:ext>
            </a:extLst>
          </p:cNvPr>
          <p:cNvCxnSpPr/>
          <p:nvPr/>
        </p:nvCxnSpPr>
        <p:spPr>
          <a:xfrm>
            <a:off x="1207657" y="4343400"/>
            <a:ext cx="9875520" cy="0"/>
          </a:xfrm>
          <a:prstGeom prst="straightConnector1">
            <a:avLst/>
          </a:prstGeom>
          <a:noFill/>
          <a:ln w="6345" cap="flat">
            <a:solidFill>
              <a:srgbClr val="7F7F7F"/>
            </a:solidFill>
            <a:prstDash val="solid"/>
            <a:miter/>
          </a:ln>
        </p:spPr>
      </p:cxnSp>
    </p:spTree>
    <p:extLst>
      <p:ext uri="{BB962C8B-B14F-4D97-AF65-F5344CB8AC3E}">
        <p14:creationId xmlns:p14="http://schemas.microsoft.com/office/powerpoint/2010/main" val="3726136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7">
            <a:extLst>
              <a:ext uri="{FF2B5EF4-FFF2-40B4-BE49-F238E27FC236}">
                <a16:creationId xmlns:a16="http://schemas.microsoft.com/office/drawing/2014/main" id="{DFA57ADF-E122-4E83-9EA9-5913FBB977C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54012-4B4E-4671-8DB8-2E61F73270A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97280" y="1845734"/>
            <a:ext cx="4937760" cy="402336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ABE536-FD7C-4A23-A54B-0996458B2BB2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217920" y="1845734"/>
            <a:ext cx="4937760" cy="402336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AA2159-379A-428C-9AEF-38BDFEE2E31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DE4F5C1-4DD8-4A62-A67A-B3042E3BABBB}" type="datetime1">
              <a:rPr lang="en-GB"/>
              <a:pPr lvl="0"/>
              <a:t>29/01/2021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EC3445-2E95-4661-A00C-28D621AD919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7F3F63-2D1D-4BC5-AA4A-19C8A93894D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5F75F73-1E43-4FAC-999C-80F1557FB691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183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9">
            <a:extLst>
              <a:ext uri="{FF2B5EF4-FFF2-40B4-BE49-F238E27FC236}">
                <a16:creationId xmlns:a16="http://schemas.microsoft.com/office/drawing/2014/main" id="{E9AB5254-9402-4058-9719-F1D2450DA31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AA20C5-F9FA-43D7-992F-03271BB179E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97280" y="1846054"/>
            <a:ext cx="4937760" cy="736284"/>
          </a:xfrm>
        </p:spPr>
        <p:txBody>
          <a:bodyPr lIns="91440" rIns="91440" anchor="ctr"/>
          <a:lstStyle>
            <a:lvl1pPr marL="0" indent="0">
              <a:buNone/>
              <a:defRPr cap="all">
                <a:solidFill>
                  <a:srgbClr val="63705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A8FC3B-B9FB-4B44-BF60-01379C68E5BB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1097280" y="2582329"/>
            <a:ext cx="4937760" cy="337819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37E482-6DE4-427A-8465-4F09601FDCAA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217920" y="1846054"/>
            <a:ext cx="4937760" cy="736284"/>
          </a:xfrm>
        </p:spPr>
        <p:txBody>
          <a:bodyPr lIns="91440" rIns="91440" anchor="ctr"/>
          <a:lstStyle>
            <a:lvl1pPr marL="0" indent="0">
              <a:buNone/>
              <a:defRPr cap="all">
                <a:solidFill>
                  <a:srgbClr val="63705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7EF634-A4B7-46EA-84C7-1B9F6EAF96B6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217920" y="2582329"/>
            <a:ext cx="4937760" cy="337819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96C356-AFD2-447B-BEFA-450674EB303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CDCC5C1-73A9-466A-99E2-70A6426B2EEE}" type="datetime1">
              <a:rPr lang="en-GB"/>
              <a:pPr lvl="0"/>
              <a:t>29/01/2021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9C8062-2150-411C-B431-C0A9D58809D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AF094F-989C-4F5C-9548-A76F9C7EB59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189D677-A927-4098-AC45-653E09FA14DA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0236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F9B61-46A0-410B-B521-C9BFE4EC1FE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DFCC7E-67FC-4977-A4B1-4FF10F5D16B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71B50AE-8FA7-42B1-9734-605CC96C892D}" type="datetime1">
              <a:rPr lang="en-GB"/>
              <a:pPr lvl="0"/>
              <a:t>29/01/2021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9EA423-1D14-4797-AED4-92388FDEE92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3B964E-B26A-4092-BBE4-C56360A5D3A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6E09862-2B24-4B0D-B1B5-35D5EDA755FD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8708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BB76E987-71BB-47DF-ACC9-9C050F68A9CA}"/>
              </a:ext>
            </a:extLst>
          </p:cNvPr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BD582C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4C5E3F88-0E7A-4343-B035-44FA8622AA81}"/>
              </a:ext>
            </a:extLst>
          </p:cNvPr>
          <p:cNvSpPr/>
          <p:nvPr/>
        </p:nvSpPr>
        <p:spPr>
          <a:xfrm>
            <a:off x="18" y="6334313"/>
            <a:ext cx="12188823" cy="64008"/>
          </a:xfrm>
          <a:prstGeom prst="rect">
            <a:avLst/>
          </a:prstGeom>
          <a:solidFill>
            <a:srgbClr val="E48312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Date Placeholder 6">
            <a:extLst>
              <a:ext uri="{FF2B5EF4-FFF2-40B4-BE49-F238E27FC236}">
                <a16:creationId xmlns:a16="http://schemas.microsoft.com/office/drawing/2014/main" id="{FA3A0385-9764-478B-8434-3BBF823870A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18FFF76-4F39-48D6-B7BF-217A912CF5EC}" type="datetime1">
              <a:rPr lang="en-GB"/>
              <a:pPr lvl="0"/>
              <a:t>29/01/2021</a:t>
            </a:fld>
            <a:endParaRPr lang="en-GB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F5E974F4-5103-4B09-87BD-6AE1566FAB7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D95458C2-1BB7-4029-8C35-4B95CF55723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11692B9-84A9-42D6-A6B7-A607D9E4D0D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45803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960A78CD-E818-420A-9578-DCEC7104A563}"/>
              </a:ext>
            </a:extLst>
          </p:cNvPr>
          <p:cNvSpPr/>
          <p:nvPr/>
        </p:nvSpPr>
        <p:spPr>
          <a:xfrm>
            <a:off x="18" y="0"/>
            <a:ext cx="4050792" cy="6858000"/>
          </a:xfrm>
          <a:prstGeom prst="rect">
            <a:avLst/>
          </a:prstGeom>
          <a:solidFill>
            <a:srgbClr val="BD582C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AEF78B51-5083-4B58-8B38-A19AC09EABD4}"/>
              </a:ext>
            </a:extLst>
          </p:cNvPr>
          <p:cNvSpPr/>
          <p:nvPr/>
        </p:nvSpPr>
        <p:spPr>
          <a:xfrm>
            <a:off x="4040075" y="0"/>
            <a:ext cx="64008" cy="6858000"/>
          </a:xfrm>
          <a:prstGeom prst="rect">
            <a:avLst/>
          </a:prstGeom>
          <a:solidFill>
            <a:srgbClr val="E48312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01E9425-4B0D-45D2-A598-91842CA266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594360"/>
            <a:ext cx="3200400" cy="2286000"/>
          </a:xfrm>
        </p:spPr>
        <p:txBody>
          <a:bodyPr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87D15A6-161B-4412-BB04-829D07A3069D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59BD1649-2341-42B9-9DE0-51EDCE92AD32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457200" y="2926080"/>
            <a:ext cx="3200400" cy="3379119"/>
          </a:xfrm>
        </p:spPr>
        <p:txBody>
          <a:bodyPr lIns="91440" rIns="91440"/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>
            <a:extLst>
              <a:ext uri="{FF2B5EF4-FFF2-40B4-BE49-F238E27FC236}">
                <a16:creationId xmlns:a16="http://schemas.microsoft.com/office/drawing/2014/main" id="{8785E431-BB55-4ADB-9FE1-0F751A0DD21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465511" y="6459787"/>
            <a:ext cx="261851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39088A30-4195-4F83-8AC5-EB05104A315E}" type="datetime1">
              <a:rPr lang="en-GB"/>
              <a:pPr lvl="0"/>
              <a:t>29/01/2021</a:t>
            </a:fld>
            <a:endParaRPr lang="en-GB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B1DF4530-1096-4EEC-B2C4-33418A5442B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4800600" y="6459787"/>
            <a:ext cx="4648196" cy="365129"/>
          </a:xfrm>
        </p:spPr>
        <p:txBody>
          <a:bodyPr anchorCtr="0"/>
          <a:lstStyle>
            <a:lvl1pPr algn="l">
              <a:defRPr>
                <a:solidFill>
                  <a:srgbClr val="637052"/>
                </a:solidFill>
              </a:defRPr>
            </a:lvl1pPr>
          </a:lstStyle>
          <a:p>
            <a:pPr lvl="0"/>
            <a:endParaRPr lang="en-GB"/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41C7CBB5-3C2A-482B-AA9D-1FC27A9936F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637052"/>
                </a:solidFill>
              </a:defRPr>
            </a:lvl1pPr>
          </a:lstStyle>
          <a:p>
            <a:pPr lvl="0"/>
            <a:fld id="{EA239692-AC67-4BF7-8155-B102E2F4A85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1468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E44322E7-266C-4125-8008-975C426ED6E3}"/>
              </a:ext>
            </a:extLst>
          </p:cNvPr>
          <p:cNvSpPr/>
          <p:nvPr/>
        </p:nvSpPr>
        <p:spPr>
          <a:xfrm>
            <a:off x="0" y="4953003"/>
            <a:ext cx="12188823" cy="1904996"/>
          </a:xfrm>
          <a:prstGeom prst="rect">
            <a:avLst/>
          </a:prstGeom>
          <a:solidFill>
            <a:srgbClr val="BD582C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CE463CE3-FC05-4CDD-A2AC-9BA7321948C5}"/>
              </a:ext>
            </a:extLst>
          </p:cNvPr>
          <p:cNvSpPr/>
          <p:nvPr/>
        </p:nvSpPr>
        <p:spPr>
          <a:xfrm>
            <a:off x="18" y="4915073"/>
            <a:ext cx="12188823" cy="64008"/>
          </a:xfrm>
          <a:prstGeom prst="rect">
            <a:avLst/>
          </a:prstGeom>
          <a:solidFill>
            <a:srgbClr val="E48312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6EABC38-4A2F-4C33-88B5-C06EF18294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tIns="0" bIns="0">
            <a:no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570A923-AB2F-4EFF-9193-1CBF036879A8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18" y="0"/>
            <a:ext cx="12191987" cy="4915073"/>
          </a:xfrm>
          <a:blipFill>
            <a:blip r:embed="rId2"/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42AAEC6-8E13-40F4-8D79-01D4C4EBDBF1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/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>
            <a:extLst>
              <a:ext uri="{FF2B5EF4-FFF2-40B4-BE49-F238E27FC236}">
                <a16:creationId xmlns:a16="http://schemas.microsoft.com/office/drawing/2014/main" id="{1CAC5F28-2536-4EBB-8455-7665787B420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469B0A8-EEAD-4B45-AC6D-3FA077614280}" type="datetime1">
              <a:rPr lang="en-GB"/>
              <a:pPr lvl="0"/>
              <a:t>29/01/2021</a:t>
            </a:fld>
            <a:endParaRPr lang="en-GB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9F84B2F1-6E2D-4FCD-B738-A2F36473384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D96A2587-B1D8-41E6-9B8D-7700AB581D5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790AF9A-51A0-4E45-85DF-2E1328E0E7C6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8990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821AB628-7E91-4344-976A-11FBE291969D}"/>
              </a:ext>
            </a:extLst>
          </p:cNvPr>
          <p:cNvSpPr/>
          <p:nvPr/>
        </p:nvSpPr>
        <p:spPr>
          <a:xfrm>
            <a:off x="0" y="6400800"/>
            <a:ext cx="12191996" cy="457200"/>
          </a:xfrm>
          <a:prstGeom prst="rect">
            <a:avLst/>
          </a:prstGeom>
          <a:solidFill>
            <a:srgbClr val="BD582C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1EC20BBB-8B7A-45F1-ACA2-5ED06A62491E}"/>
              </a:ext>
            </a:extLst>
          </p:cNvPr>
          <p:cNvSpPr/>
          <p:nvPr/>
        </p:nvSpPr>
        <p:spPr>
          <a:xfrm>
            <a:off x="0" y="6334313"/>
            <a:ext cx="12191996" cy="66001"/>
          </a:xfrm>
          <a:prstGeom prst="rect">
            <a:avLst/>
          </a:prstGeom>
          <a:solidFill>
            <a:srgbClr val="E48312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812D9BA7-A3E7-4966-B197-ACDF14A70D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C7E48843-B70A-4547-9016-29E00A034F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0" bIns="45720" anchor="t" anchorCtr="0" compatLnSpc="1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ED11660-D367-4AF6-977E-451334D3C90F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1097280" y="6459787"/>
            <a:ext cx="247227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9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defRPr>
            </a:lvl1pPr>
          </a:lstStyle>
          <a:p>
            <a:pPr lvl="0"/>
            <a:fld id="{F506FDEA-6501-4721-8C18-8B800400674C}" type="datetime1">
              <a:rPr lang="en-GB"/>
              <a:pPr lvl="0"/>
              <a:t>29/01/2021</a:t>
            </a:fld>
            <a:endParaRPr lang="en-GB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8A7136C-8D34-4EA8-886E-92BFF327AF93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686184" y="6459787"/>
            <a:ext cx="4822801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900" b="0" i="0" u="none" strike="noStrike" kern="1200" cap="all" spc="0" baseline="0">
                <a:solidFill>
                  <a:srgbClr val="FFFFFF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9C7BA84-7B06-4C53-AFC9-F5876D77309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9900455" y="6459787"/>
            <a:ext cx="1312026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05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defRPr>
            </a:lvl1pPr>
          </a:lstStyle>
          <a:p>
            <a:pPr lvl="0"/>
            <a:fld id="{F775E0B1-0A4E-4BC9-805A-4AA336A03446}" type="slidenum">
              <a:t>‹#›</a:t>
            </a:fld>
            <a:endParaRPr lang="en-GB"/>
          </a:p>
        </p:txBody>
      </p:sp>
      <p:cxnSp>
        <p:nvCxnSpPr>
          <p:cNvPr id="9" name="Straight Connector 9">
            <a:extLst>
              <a:ext uri="{FF2B5EF4-FFF2-40B4-BE49-F238E27FC236}">
                <a16:creationId xmlns:a16="http://schemas.microsoft.com/office/drawing/2014/main" id="{973F28CA-1CA1-4566-9D98-53A1A151C6EC}"/>
              </a:ext>
            </a:extLst>
          </p:cNvPr>
          <p:cNvCxnSpPr/>
          <p:nvPr/>
        </p:nvCxnSpPr>
        <p:spPr>
          <a:xfrm>
            <a:off x="1193529" y="1737844"/>
            <a:ext cx="9966960" cy="0"/>
          </a:xfrm>
          <a:prstGeom prst="straightConnector1">
            <a:avLst/>
          </a:prstGeom>
          <a:noFill/>
          <a:ln w="6345" cap="flat">
            <a:solidFill>
              <a:srgbClr val="7F7F7F"/>
            </a:solidFill>
            <a:prstDash val="solid"/>
            <a:miter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85000"/>
        </a:lnSpc>
        <a:spcBef>
          <a:spcPts val="0"/>
        </a:spcBef>
        <a:spcAft>
          <a:spcPts val="0"/>
        </a:spcAft>
        <a:buNone/>
        <a:tabLst/>
        <a:defRPr lang="en-US" sz="4800" b="0" i="0" u="none" strike="noStrike" kern="1200" cap="none" spc="-50" baseline="0">
          <a:solidFill>
            <a:srgbClr val="404040"/>
          </a:solidFill>
          <a:uFillTx/>
          <a:latin typeface="Calibri Light"/>
        </a:defRPr>
      </a:lvl1pPr>
    </p:titleStyle>
    <p:bodyStyle>
      <a:lvl1pPr marL="91440" marR="0" lvl="0" indent="-91440" algn="l" defTabSz="914400" rtl="0" fontAlgn="auto" hangingPunct="1">
        <a:lnSpc>
          <a:spcPct val="90000"/>
        </a:lnSpc>
        <a:spcBef>
          <a:spcPts val="1200"/>
        </a:spcBef>
        <a:spcAft>
          <a:spcPts val="200"/>
        </a:spcAft>
        <a:buClr>
          <a:srgbClr val="E48312"/>
        </a:buClr>
        <a:buSzPct val="100000"/>
        <a:buFont typeface="Calibri" pitchFamily="34"/>
        <a:buChar char=" "/>
        <a:tabLst/>
        <a:defRPr lang="en-US" sz="2000" b="0" i="0" u="none" strike="noStrike" kern="1200" cap="none" spc="0" baseline="0">
          <a:solidFill>
            <a:srgbClr val="404040"/>
          </a:solidFill>
          <a:uFillTx/>
          <a:latin typeface="Calibri"/>
        </a:defRPr>
      </a:lvl1pPr>
      <a:lvl2pPr marL="384048" marR="0" lvl="1" indent="-182880" algn="l" defTabSz="914400" rtl="0" fontAlgn="auto" hangingPunct="1">
        <a:lnSpc>
          <a:spcPct val="90000"/>
        </a:lnSpc>
        <a:spcBef>
          <a:spcPts val="200"/>
        </a:spcBef>
        <a:spcAft>
          <a:spcPts val="400"/>
        </a:spcAft>
        <a:buClr>
          <a:srgbClr val="E48312"/>
        </a:buClr>
        <a:buSzPct val="100000"/>
        <a:buFont typeface="Calibri" pitchFamily="34"/>
        <a:buChar char="◦"/>
        <a:tabLst/>
        <a:defRPr lang="en-US" sz="1800" b="0" i="0" u="none" strike="noStrike" kern="1200" cap="none" spc="0" baseline="0">
          <a:solidFill>
            <a:srgbClr val="404040"/>
          </a:solidFill>
          <a:uFillTx/>
          <a:latin typeface="Calibri"/>
        </a:defRPr>
      </a:lvl2pPr>
      <a:lvl3pPr marL="566928" marR="0" lvl="2" indent="-182880" algn="l" defTabSz="914400" rtl="0" fontAlgn="auto" hangingPunct="1">
        <a:lnSpc>
          <a:spcPct val="90000"/>
        </a:lnSpc>
        <a:spcBef>
          <a:spcPts val="200"/>
        </a:spcBef>
        <a:spcAft>
          <a:spcPts val="400"/>
        </a:spcAft>
        <a:buClr>
          <a:srgbClr val="E48312"/>
        </a:buClr>
        <a:buSzPct val="100000"/>
        <a:buFont typeface="Calibri" pitchFamily="34"/>
        <a:buChar char="◦"/>
        <a:tabLst/>
        <a:defRPr lang="en-US" sz="1400" b="0" i="0" u="none" strike="noStrike" kern="1200" cap="none" spc="0" baseline="0">
          <a:solidFill>
            <a:srgbClr val="404040"/>
          </a:solidFill>
          <a:uFillTx/>
          <a:latin typeface="Calibri"/>
        </a:defRPr>
      </a:lvl3pPr>
      <a:lvl4pPr marL="749808" marR="0" lvl="3" indent="-182880" algn="l" defTabSz="914400" rtl="0" fontAlgn="auto" hangingPunct="1">
        <a:lnSpc>
          <a:spcPct val="90000"/>
        </a:lnSpc>
        <a:spcBef>
          <a:spcPts val="200"/>
        </a:spcBef>
        <a:spcAft>
          <a:spcPts val="400"/>
        </a:spcAft>
        <a:buClr>
          <a:srgbClr val="E48312"/>
        </a:buClr>
        <a:buSzPct val="100000"/>
        <a:buFont typeface="Calibri" pitchFamily="34"/>
        <a:buChar char="◦"/>
        <a:tabLst/>
        <a:defRPr lang="en-US" sz="1400" b="0" i="0" u="none" strike="noStrike" kern="1200" cap="none" spc="0" baseline="0">
          <a:solidFill>
            <a:srgbClr val="404040"/>
          </a:solidFill>
          <a:uFillTx/>
          <a:latin typeface="Calibri"/>
        </a:defRPr>
      </a:lvl4pPr>
      <a:lvl5pPr marL="932688" marR="0" lvl="4" indent="-182880" algn="l" defTabSz="914400" rtl="0" fontAlgn="auto" hangingPunct="1">
        <a:lnSpc>
          <a:spcPct val="90000"/>
        </a:lnSpc>
        <a:spcBef>
          <a:spcPts val="200"/>
        </a:spcBef>
        <a:spcAft>
          <a:spcPts val="400"/>
        </a:spcAft>
        <a:buClr>
          <a:srgbClr val="E48312"/>
        </a:buClr>
        <a:buSzPct val="100000"/>
        <a:buFont typeface="Calibri" pitchFamily="34"/>
        <a:buChar char="◦"/>
        <a:tabLst/>
        <a:defRPr lang="en-US" sz="1400" b="0" i="0" u="none" strike="noStrike" kern="1200" cap="none" spc="0" baseline="0">
          <a:solidFill>
            <a:srgbClr val="40404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hare.net/fling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hare.net/fling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hare.net/fling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hare.net/fling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hare.net/fling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28FBF-24A8-4788-AD50-F9AB63F11A2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335315" y="1442102"/>
            <a:ext cx="9477828" cy="796927"/>
          </a:xfrm>
        </p:spPr>
        <p:txBody>
          <a:bodyPr anchorCtr="1">
            <a:noAutofit/>
          </a:bodyPr>
          <a:lstStyle/>
          <a:p>
            <a:pPr lvl="0" algn="ctr"/>
            <a:r>
              <a:rPr lang="en-IN" sz="4800" b="1" dirty="0">
                <a:latin typeface="Times New Roman" pitchFamily="18"/>
                <a:cs typeface="Times New Roman" pitchFamily="18"/>
              </a:rPr>
              <a:t>Mobile Application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F6F529-B50B-4CAA-9F35-4C2837CCD09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872344" y="2769280"/>
            <a:ext cx="8764838" cy="1684333"/>
          </a:xfrm>
        </p:spPr>
        <p:txBody>
          <a:bodyPr>
            <a:normAutofit fontScale="77500" lnSpcReduction="20000"/>
          </a:bodyPr>
          <a:lstStyle/>
          <a:p>
            <a:pPr lvl="0">
              <a:lnSpc>
                <a:spcPct val="70000"/>
              </a:lnSpc>
              <a:spcBef>
                <a:spcPts val="0"/>
              </a:spcBef>
            </a:pPr>
            <a:r>
              <a:rPr lang="en-IN" sz="1400" b="1" dirty="0"/>
              <a:t>                              </a:t>
            </a:r>
            <a:r>
              <a:rPr lang="en-I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Dr.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PRABHA 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SELVARAJ</a:t>
            </a:r>
          </a:p>
          <a:p>
            <a:pPr lvl="0">
              <a:lnSpc>
                <a:spcPct val="70000"/>
              </a:lnSpc>
              <a:spcBef>
                <a:spcPts val="0"/>
              </a:spcBef>
            </a:pP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70000"/>
              </a:lnSpc>
              <a:spcBef>
                <a:spcPts val="0"/>
              </a:spcBef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Assistant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Professor of CSE</a:t>
            </a:r>
          </a:p>
          <a:p>
            <a:pPr lvl="0">
              <a:lnSpc>
                <a:spcPct val="70000"/>
              </a:lnSpc>
            </a:pPr>
            <a:r>
              <a:rPr lang="en-US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b="1" dirty="0" err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Email:</a:t>
            </a:r>
            <a:r>
              <a:rPr lang="en-US" b="1" cap="none" dirty="0" err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prabha.s@vitap.ac.in</a:t>
            </a:r>
            <a:endParaRPr lang="en-IN" b="1" cap="none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70000"/>
              </a:lnSpc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Office: Faculty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Area-9,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Room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326F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7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third Floor, AB1</a:t>
            </a:r>
            <a:endParaRPr lang="en-IN" b="1" dirty="0">
              <a:solidFill>
                <a:srgbClr val="2F10B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70000"/>
              </a:lnSpc>
              <a:spcBef>
                <a:spcPts val="0"/>
              </a:spcBef>
            </a:pPr>
            <a:r>
              <a:rPr lang="en-IN" sz="1400" b="1" dirty="0">
                <a:solidFill>
                  <a:srgbClr val="000000"/>
                </a:solidFill>
              </a:rPr>
              <a:t>				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81F77E-0D70-4EF5-97AC-4DEC86F9B9F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525021" y="142847"/>
            <a:ext cx="952503" cy="95250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18612" y="231370"/>
            <a:ext cx="3352352" cy="749721"/>
          </a:xfrm>
          <a:prstGeom prst="rect">
            <a:avLst/>
          </a:prstGeom>
        </p:spPr>
        <p:txBody>
          <a:bodyPr vert="horz" wrap="square" lIns="0" tIns="10950" rIns="0" bIns="0" rtlCol="0" anchor="b" anchorCtr="0" compatLnSpc="1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spc="-526" dirty="0"/>
              <a:t>The</a:t>
            </a:r>
            <a:r>
              <a:rPr spc="-313" dirty="0"/>
              <a:t> </a:t>
            </a:r>
            <a:r>
              <a:rPr spc="-431" dirty="0"/>
              <a:t>beginning…</a:t>
            </a:r>
          </a:p>
        </p:txBody>
      </p:sp>
      <p:sp>
        <p:nvSpPr>
          <p:cNvPr id="3" name="object 3"/>
          <p:cNvSpPr/>
          <p:nvPr/>
        </p:nvSpPr>
        <p:spPr>
          <a:xfrm>
            <a:off x="3432910" y="2207470"/>
            <a:ext cx="4876902" cy="31313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616399" y="231370"/>
            <a:ext cx="2958737" cy="749721"/>
          </a:xfrm>
          <a:prstGeom prst="rect">
            <a:avLst/>
          </a:prstGeom>
        </p:spPr>
        <p:txBody>
          <a:bodyPr vert="horz" wrap="square" lIns="0" tIns="10950" rIns="0" bIns="0" rtlCol="0" anchor="b" anchorCtr="0" compatLnSpc="1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spc="-526" dirty="0"/>
              <a:t>The </a:t>
            </a:r>
            <a:r>
              <a:rPr spc="-109" dirty="0"/>
              <a:t>Brick</a:t>
            </a:r>
            <a:r>
              <a:rPr spc="-762" dirty="0"/>
              <a:t> </a:t>
            </a:r>
            <a:r>
              <a:rPr spc="-313" dirty="0"/>
              <a:t>Era</a:t>
            </a:r>
          </a:p>
        </p:txBody>
      </p:sp>
      <p:sp>
        <p:nvSpPr>
          <p:cNvPr id="3" name="object 3"/>
          <p:cNvSpPr/>
          <p:nvPr/>
        </p:nvSpPr>
        <p:spPr>
          <a:xfrm>
            <a:off x="609600" y="981091"/>
            <a:ext cx="11292114" cy="513705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5" name="object 5"/>
          <p:cNvSpPr txBox="1"/>
          <p:nvPr/>
        </p:nvSpPr>
        <p:spPr>
          <a:xfrm>
            <a:off x="1603949" y="6396030"/>
            <a:ext cx="4381628" cy="239171"/>
          </a:xfrm>
          <a:prstGeom prst="rect">
            <a:avLst/>
          </a:prstGeom>
        </p:spPr>
        <p:txBody>
          <a:bodyPr vert="horz" wrap="square" lIns="0" tIns="15560" rIns="0" bIns="0" rtlCol="0">
            <a:spAutoFit/>
          </a:bodyPr>
          <a:lstStyle/>
          <a:p>
            <a:pPr marL="11527">
              <a:spcBef>
                <a:spcPts val="123"/>
              </a:spcBef>
            </a:pPr>
            <a:r>
              <a:rPr sz="1452" i="1" spc="-50" dirty="0">
                <a:latin typeface="Arial"/>
                <a:cs typeface="Arial"/>
              </a:rPr>
              <a:t>* </a:t>
            </a:r>
            <a:r>
              <a:rPr sz="1452" i="1" spc="-54" dirty="0">
                <a:latin typeface="Arial"/>
                <a:cs typeface="Arial"/>
              </a:rPr>
              <a:t>Picture </a:t>
            </a:r>
            <a:r>
              <a:rPr sz="1452" i="1" spc="-23" dirty="0">
                <a:latin typeface="Arial"/>
                <a:cs typeface="Arial"/>
              </a:rPr>
              <a:t>lovely </a:t>
            </a:r>
            <a:r>
              <a:rPr sz="1452" i="1" spc="-77" dirty="0">
                <a:latin typeface="Arial"/>
                <a:cs typeface="Arial"/>
              </a:rPr>
              <a:t>taken </a:t>
            </a:r>
            <a:r>
              <a:rPr sz="1452" i="1" spc="-41" dirty="0">
                <a:latin typeface="Arial"/>
                <a:cs typeface="Arial"/>
              </a:rPr>
              <a:t>from</a:t>
            </a:r>
            <a:r>
              <a:rPr sz="1452" i="1" dirty="0">
                <a:latin typeface="Arial"/>
                <a:cs typeface="Arial"/>
              </a:rPr>
              <a:t> </a:t>
            </a:r>
            <a:r>
              <a:rPr sz="1452" i="1" spc="-36" dirty="0">
                <a:latin typeface="Arial"/>
                <a:cs typeface="Arial"/>
                <a:hlinkClick r:id="rId3"/>
              </a:rPr>
              <a:t>http://www.slideshare.net/fling</a:t>
            </a:r>
            <a:endParaRPr sz="1452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616631" y="750799"/>
            <a:ext cx="2958737" cy="749721"/>
          </a:xfrm>
          <a:prstGeom prst="rect">
            <a:avLst/>
          </a:prstGeom>
        </p:spPr>
        <p:txBody>
          <a:bodyPr vert="horz" wrap="square" lIns="0" tIns="10950" rIns="0" bIns="0" rtlCol="0" anchor="b" anchorCtr="0" compatLnSpc="1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spc="-526" dirty="0"/>
              <a:t>The </a:t>
            </a:r>
            <a:r>
              <a:rPr spc="-109" dirty="0"/>
              <a:t>Brick</a:t>
            </a:r>
            <a:r>
              <a:rPr spc="-762" dirty="0"/>
              <a:t> </a:t>
            </a:r>
            <a:r>
              <a:rPr spc="-313" dirty="0"/>
              <a:t>Era</a:t>
            </a:r>
          </a:p>
        </p:txBody>
      </p:sp>
      <p:sp>
        <p:nvSpPr>
          <p:cNvPr id="3" name="object 3"/>
          <p:cNvSpPr/>
          <p:nvPr/>
        </p:nvSpPr>
        <p:spPr>
          <a:xfrm>
            <a:off x="1993067" y="1485478"/>
            <a:ext cx="863301" cy="288151"/>
          </a:xfrm>
          <a:custGeom>
            <a:avLst/>
            <a:gdLst/>
            <a:ahLst/>
            <a:cxnLst/>
            <a:rect l="l" t="t" r="r" b="b"/>
            <a:pathLst>
              <a:path w="951230" h="317500">
                <a:moveTo>
                  <a:pt x="950969" y="265176"/>
                </a:moveTo>
                <a:lnTo>
                  <a:pt x="950969" y="53340"/>
                </a:lnTo>
                <a:lnTo>
                  <a:pt x="946945" y="32789"/>
                </a:lnTo>
                <a:lnTo>
                  <a:pt x="935920" y="15811"/>
                </a:lnTo>
                <a:lnTo>
                  <a:pt x="919465" y="4262"/>
                </a:lnTo>
                <a:lnTo>
                  <a:pt x="899153" y="0"/>
                </a:lnTo>
                <a:lnTo>
                  <a:pt x="51816" y="0"/>
                </a:lnTo>
                <a:lnTo>
                  <a:pt x="31503" y="4262"/>
                </a:lnTo>
                <a:lnTo>
                  <a:pt x="15049" y="15811"/>
                </a:lnTo>
                <a:lnTo>
                  <a:pt x="4024" y="32789"/>
                </a:lnTo>
                <a:lnTo>
                  <a:pt x="0" y="53340"/>
                </a:lnTo>
                <a:lnTo>
                  <a:pt x="0" y="265176"/>
                </a:lnTo>
                <a:lnTo>
                  <a:pt x="4024" y="285488"/>
                </a:lnTo>
                <a:lnTo>
                  <a:pt x="15049" y="301942"/>
                </a:lnTo>
                <a:lnTo>
                  <a:pt x="31503" y="312967"/>
                </a:lnTo>
                <a:lnTo>
                  <a:pt x="51816" y="316992"/>
                </a:lnTo>
                <a:lnTo>
                  <a:pt x="899153" y="316992"/>
                </a:lnTo>
                <a:lnTo>
                  <a:pt x="919465" y="312967"/>
                </a:lnTo>
                <a:lnTo>
                  <a:pt x="935920" y="301942"/>
                </a:lnTo>
                <a:lnTo>
                  <a:pt x="946945" y="285488"/>
                </a:lnTo>
                <a:lnTo>
                  <a:pt x="950969" y="265176"/>
                </a:lnTo>
                <a:close/>
              </a:path>
            </a:pathLst>
          </a:custGeom>
          <a:solidFill>
            <a:srgbClr val="00AFF0"/>
          </a:solid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4" name="object 4"/>
          <p:cNvSpPr txBox="1"/>
          <p:nvPr/>
        </p:nvSpPr>
        <p:spPr>
          <a:xfrm>
            <a:off x="2177946" y="1468418"/>
            <a:ext cx="490433" cy="287513"/>
          </a:xfrm>
          <a:prstGeom prst="rect">
            <a:avLst/>
          </a:prstGeom>
        </p:spPr>
        <p:txBody>
          <a:bodyPr vert="horz" wrap="square" lIns="0" tIns="14984" rIns="0" bIns="0" rtlCol="0">
            <a:spAutoFit/>
          </a:bodyPr>
          <a:lstStyle/>
          <a:p>
            <a:pPr marL="11527">
              <a:spcBef>
                <a:spcPts val="118"/>
              </a:spcBef>
            </a:pPr>
            <a:r>
              <a:rPr sz="1770" spc="-95" dirty="0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1770" spc="-150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1770" spc="236" dirty="0">
                <a:solidFill>
                  <a:srgbClr val="FFFFFF"/>
                </a:solidFill>
                <a:latin typeface="Arial"/>
                <a:cs typeface="Arial"/>
              </a:rPr>
              <a:t>l</a:t>
            </a:r>
            <a:r>
              <a:rPr sz="1770" spc="277" dirty="0">
                <a:solidFill>
                  <a:srgbClr val="FFFFFF"/>
                </a:solidFill>
                <a:latin typeface="Arial"/>
                <a:cs typeface="Arial"/>
              </a:rPr>
              <a:t>l</a:t>
            </a:r>
            <a:r>
              <a:rPr sz="1770" spc="-150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endParaRPr sz="1770" dirty="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7965415" y="1485478"/>
            <a:ext cx="2380360" cy="273582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7" name="object 7"/>
          <p:cNvSpPr txBox="1"/>
          <p:nvPr/>
        </p:nvSpPr>
        <p:spPr>
          <a:xfrm>
            <a:off x="2061762" y="1977131"/>
            <a:ext cx="7244123" cy="3941442"/>
          </a:xfrm>
          <a:prstGeom prst="rect">
            <a:avLst/>
          </a:prstGeom>
        </p:spPr>
        <p:txBody>
          <a:bodyPr vert="horz" wrap="square" lIns="0" tIns="111802" rIns="0" bIns="0" rtlCol="0">
            <a:spAutoFit/>
          </a:bodyPr>
          <a:lstStyle/>
          <a:p>
            <a:pPr marL="354440" indent="-343490">
              <a:spcBef>
                <a:spcPts val="879"/>
              </a:spcBef>
              <a:buChar char="•"/>
              <a:tabLst>
                <a:tab pos="354440" algn="l"/>
                <a:tab pos="355017" algn="l"/>
              </a:tabLst>
            </a:pPr>
            <a:r>
              <a:rPr sz="3177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was Portable!</a:t>
            </a:r>
            <a:endParaRPr sz="317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794"/>
              </a:spcBef>
              <a:buChar char="•"/>
              <a:tabLst>
                <a:tab pos="354440" algn="l"/>
                <a:tab pos="355017" algn="l"/>
              </a:tabLst>
            </a:pPr>
            <a:r>
              <a:rPr sz="3177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expensive than payphones</a:t>
            </a:r>
            <a:endParaRPr sz="317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794"/>
              </a:spcBef>
              <a:buChar char="•"/>
              <a:tabLst>
                <a:tab pos="354440" algn="l"/>
                <a:tab pos="355017" algn="l"/>
              </a:tabLst>
            </a:pPr>
            <a:r>
              <a:rPr sz="3177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Enormous battery</a:t>
            </a:r>
            <a:endParaRPr sz="317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794"/>
              </a:spcBef>
              <a:buChar char="•"/>
              <a:tabLst>
                <a:tab pos="354440" algn="l"/>
                <a:tab pos="355017" algn="l"/>
              </a:tabLst>
            </a:pPr>
            <a:r>
              <a:rPr sz="3177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Stakeholders:</a:t>
            </a:r>
            <a:endParaRPr sz="317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69129">
              <a:spcBef>
                <a:spcPts val="735"/>
              </a:spcBef>
            </a:pPr>
            <a:r>
              <a:rPr sz="2768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Stockbrokers, salespeople, …</a:t>
            </a:r>
            <a:endParaRPr sz="2768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marR="4611" indent="-343490">
              <a:lnSpc>
                <a:spcPct val="100899"/>
              </a:lnSpc>
              <a:spcBef>
                <a:spcPts val="735"/>
              </a:spcBef>
              <a:buChar char="•"/>
              <a:tabLst>
                <a:tab pos="354440" algn="l"/>
                <a:tab pos="355017" algn="l"/>
              </a:tabLst>
            </a:pPr>
            <a:r>
              <a:rPr sz="3177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After a while, more cellular radio towers  and… it got (a little bit) smaller</a:t>
            </a:r>
            <a:endParaRPr sz="317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85519" y="211638"/>
            <a:ext cx="4000116" cy="749721"/>
          </a:xfrm>
          <a:prstGeom prst="rect">
            <a:avLst/>
          </a:prstGeom>
        </p:spPr>
        <p:txBody>
          <a:bodyPr vert="horz" wrap="square" lIns="0" tIns="10950" rIns="0" bIns="0" rtlCol="0" anchor="b" anchorCtr="0" compatLnSpc="1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spc="-526" dirty="0"/>
              <a:t>The </a:t>
            </a:r>
            <a:r>
              <a:rPr spc="-445" dirty="0"/>
              <a:t>Candy </a:t>
            </a:r>
            <a:r>
              <a:rPr spc="-136" dirty="0"/>
              <a:t>bar</a:t>
            </a:r>
            <a:r>
              <a:rPr spc="-567" dirty="0"/>
              <a:t> </a:t>
            </a:r>
            <a:r>
              <a:rPr spc="-313" dirty="0"/>
              <a:t>Era</a:t>
            </a:r>
          </a:p>
        </p:txBody>
      </p:sp>
      <p:sp>
        <p:nvSpPr>
          <p:cNvPr id="4" name="object 4"/>
          <p:cNvSpPr/>
          <p:nvPr/>
        </p:nvSpPr>
        <p:spPr>
          <a:xfrm>
            <a:off x="841829" y="1088571"/>
            <a:ext cx="10624457" cy="49360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5" name="object 5"/>
          <p:cNvSpPr txBox="1"/>
          <p:nvPr/>
        </p:nvSpPr>
        <p:spPr>
          <a:xfrm>
            <a:off x="1603949" y="6396030"/>
            <a:ext cx="4381628" cy="239171"/>
          </a:xfrm>
          <a:prstGeom prst="rect">
            <a:avLst/>
          </a:prstGeom>
        </p:spPr>
        <p:txBody>
          <a:bodyPr vert="horz" wrap="square" lIns="0" tIns="15560" rIns="0" bIns="0" rtlCol="0">
            <a:spAutoFit/>
          </a:bodyPr>
          <a:lstStyle/>
          <a:p>
            <a:pPr marL="11527">
              <a:spcBef>
                <a:spcPts val="123"/>
              </a:spcBef>
            </a:pPr>
            <a:r>
              <a:rPr sz="1452" i="1" spc="-50" dirty="0">
                <a:latin typeface="Arial"/>
                <a:cs typeface="Arial"/>
              </a:rPr>
              <a:t>* </a:t>
            </a:r>
            <a:r>
              <a:rPr sz="1452" i="1" spc="-54" dirty="0">
                <a:latin typeface="Arial"/>
                <a:cs typeface="Arial"/>
              </a:rPr>
              <a:t>Picture </a:t>
            </a:r>
            <a:r>
              <a:rPr sz="1452" i="1" spc="-23" dirty="0">
                <a:latin typeface="Arial"/>
                <a:cs typeface="Arial"/>
              </a:rPr>
              <a:t>lovely </a:t>
            </a:r>
            <a:r>
              <a:rPr sz="1452" i="1" spc="-77" dirty="0">
                <a:latin typeface="Arial"/>
                <a:cs typeface="Arial"/>
              </a:rPr>
              <a:t>taken </a:t>
            </a:r>
            <a:r>
              <a:rPr sz="1452" i="1" spc="-41" dirty="0">
                <a:latin typeface="Arial"/>
                <a:cs typeface="Arial"/>
              </a:rPr>
              <a:t>from</a:t>
            </a:r>
            <a:r>
              <a:rPr sz="1452" i="1" dirty="0">
                <a:latin typeface="Arial"/>
                <a:cs typeface="Arial"/>
              </a:rPr>
              <a:t> </a:t>
            </a:r>
            <a:r>
              <a:rPr sz="1452" i="1" spc="-36" dirty="0">
                <a:latin typeface="Arial"/>
                <a:cs typeface="Arial"/>
                <a:hlinkClick r:id="rId3"/>
              </a:rPr>
              <a:t>http://www.slideshare.net/fling</a:t>
            </a:r>
            <a:endParaRPr sz="1452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89329" y="735757"/>
            <a:ext cx="4034694" cy="749721"/>
          </a:xfrm>
          <a:prstGeom prst="rect">
            <a:avLst/>
          </a:prstGeom>
        </p:spPr>
        <p:txBody>
          <a:bodyPr vert="horz" wrap="square" lIns="0" tIns="10950" rIns="0" bIns="0" rtlCol="0" anchor="b" anchorCtr="0" compatLnSpc="1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spc="-526" dirty="0"/>
              <a:t>The </a:t>
            </a:r>
            <a:r>
              <a:rPr spc="-445" dirty="0"/>
              <a:t>Candy </a:t>
            </a:r>
            <a:r>
              <a:rPr spc="-208" dirty="0"/>
              <a:t>Bar</a:t>
            </a:r>
            <a:r>
              <a:rPr spc="-563" dirty="0"/>
              <a:t> </a:t>
            </a:r>
            <a:r>
              <a:rPr spc="-313" dirty="0"/>
              <a:t>Era</a:t>
            </a:r>
          </a:p>
        </p:txBody>
      </p:sp>
      <p:sp>
        <p:nvSpPr>
          <p:cNvPr id="3" name="object 3"/>
          <p:cNvSpPr/>
          <p:nvPr/>
        </p:nvSpPr>
        <p:spPr>
          <a:xfrm>
            <a:off x="1993067" y="1485478"/>
            <a:ext cx="863301" cy="288151"/>
          </a:xfrm>
          <a:custGeom>
            <a:avLst/>
            <a:gdLst/>
            <a:ahLst/>
            <a:cxnLst/>
            <a:rect l="l" t="t" r="r" b="b"/>
            <a:pathLst>
              <a:path w="951230" h="317500">
                <a:moveTo>
                  <a:pt x="950969" y="265176"/>
                </a:moveTo>
                <a:lnTo>
                  <a:pt x="950969" y="53340"/>
                </a:lnTo>
                <a:lnTo>
                  <a:pt x="946945" y="32789"/>
                </a:lnTo>
                <a:lnTo>
                  <a:pt x="935920" y="15811"/>
                </a:lnTo>
                <a:lnTo>
                  <a:pt x="919465" y="4262"/>
                </a:lnTo>
                <a:lnTo>
                  <a:pt x="899153" y="0"/>
                </a:lnTo>
                <a:lnTo>
                  <a:pt x="51816" y="0"/>
                </a:lnTo>
                <a:lnTo>
                  <a:pt x="31503" y="4262"/>
                </a:lnTo>
                <a:lnTo>
                  <a:pt x="15049" y="15811"/>
                </a:lnTo>
                <a:lnTo>
                  <a:pt x="4024" y="32789"/>
                </a:lnTo>
                <a:lnTo>
                  <a:pt x="0" y="53340"/>
                </a:lnTo>
                <a:lnTo>
                  <a:pt x="0" y="265176"/>
                </a:lnTo>
                <a:lnTo>
                  <a:pt x="4024" y="285488"/>
                </a:lnTo>
                <a:lnTo>
                  <a:pt x="15049" y="301942"/>
                </a:lnTo>
                <a:lnTo>
                  <a:pt x="31503" y="312967"/>
                </a:lnTo>
                <a:lnTo>
                  <a:pt x="51816" y="316992"/>
                </a:lnTo>
                <a:lnTo>
                  <a:pt x="899153" y="316992"/>
                </a:lnTo>
                <a:lnTo>
                  <a:pt x="919465" y="312967"/>
                </a:lnTo>
                <a:lnTo>
                  <a:pt x="935920" y="301942"/>
                </a:lnTo>
                <a:lnTo>
                  <a:pt x="946945" y="285488"/>
                </a:lnTo>
                <a:lnTo>
                  <a:pt x="950969" y="265176"/>
                </a:lnTo>
                <a:close/>
              </a:path>
            </a:pathLst>
          </a:custGeom>
          <a:solidFill>
            <a:srgbClr val="00AFF0"/>
          </a:solid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4" name="object 4"/>
          <p:cNvSpPr/>
          <p:nvPr/>
        </p:nvSpPr>
        <p:spPr>
          <a:xfrm>
            <a:off x="2928055" y="1485478"/>
            <a:ext cx="864454" cy="288151"/>
          </a:xfrm>
          <a:custGeom>
            <a:avLst/>
            <a:gdLst/>
            <a:ahLst/>
            <a:cxnLst/>
            <a:rect l="l" t="t" r="r" b="b"/>
            <a:pathLst>
              <a:path w="952500" h="317500">
                <a:moveTo>
                  <a:pt x="952500" y="265176"/>
                </a:moveTo>
                <a:lnTo>
                  <a:pt x="952500" y="53340"/>
                </a:lnTo>
                <a:lnTo>
                  <a:pt x="948451" y="32789"/>
                </a:lnTo>
                <a:lnTo>
                  <a:pt x="937260" y="15811"/>
                </a:lnTo>
                <a:lnTo>
                  <a:pt x="920353" y="4262"/>
                </a:lnTo>
                <a:lnTo>
                  <a:pt x="899160" y="0"/>
                </a:lnTo>
                <a:lnTo>
                  <a:pt x="53340" y="0"/>
                </a:lnTo>
                <a:lnTo>
                  <a:pt x="32789" y="4262"/>
                </a:lnTo>
                <a:lnTo>
                  <a:pt x="15811" y="15811"/>
                </a:lnTo>
                <a:lnTo>
                  <a:pt x="4262" y="32789"/>
                </a:lnTo>
                <a:lnTo>
                  <a:pt x="0" y="53340"/>
                </a:lnTo>
                <a:lnTo>
                  <a:pt x="0" y="265176"/>
                </a:lnTo>
                <a:lnTo>
                  <a:pt x="4262" y="285488"/>
                </a:lnTo>
                <a:lnTo>
                  <a:pt x="15811" y="301942"/>
                </a:lnTo>
                <a:lnTo>
                  <a:pt x="32789" y="312967"/>
                </a:lnTo>
                <a:lnTo>
                  <a:pt x="53340" y="316992"/>
                </a:lnTo>
                <a:lnTo>
                  <a:pt x="899160" y="316992"/>
                </a:lnTo>
                <a:lnTo>
                  <a:pt x="920353" y="312967"/>
                </a:lnTo>
                <a:lnTo>
                  <a:pt x="937260" y="301942"/>
                </a:lnTo>
                <a:lnTo>
                  <a:pt x="948451" y="285488"/>
                </a:lnTo>
                <a:lnTo>
                  <a:pt x="952500" y="265176"/>
                </a:lnTo>
                <a:close/>
              </a:path>
            </a:pathLst>
          </a:custGeom>
          <a:solidFill>
            <a:srgbClr val="00AFF0"/>
          </a:solid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5" name="object 5"/>
          <p:cNvSpPr/>
          <p:nvPr/>
        </p:nvSpPr>
        <p:spPr>
          <a:xfrm>
            <a:off x="8990311" y="1432918"/>
            <a:ext cx="1408022" cy="30594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7" name="object 7"/>
          <p:cNvSpPr txBox="1"/>
          <p:nvPr/>
        </p:nvSpPr>
        <p:spPr>
          <a:xfrm>
            <a:off x="2061763" y="1469801"/>
            <a:ext cx="7006110" cy="4721419"/>
          </a:xfrm>
          <a:prstGeom prst="rect">
            <a:avLst/>
          </a:prstGeom>
        </p:spPr>
        <p:txBody>
          <a:bodyPr vert="horz" wrap="square" lIns="0" tIns="14984" rIns="0" bIns="0" rtlCol="0">
            <a:spAutoFit/>
          </a:bodyPr>
          <a:lstStyle/>
          <a:p>
            <a:pPr marL="128521">
              <a:spcBef>
                <a:spcPts val="118"/>
              </a:spcBef>
              <a:tabLst>
                <a:tab pos="1106546" algn="l"/>
              </a:tabLst>
            </a:pPr>
            <a:r>
              <a:rPr sz="177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calls	SMS</a:t>
            </a:r>
            <a:endParaRPr sz="177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23"/>
              </a:spcBef>
            </a:pPr>
            <a:endParaRPr sz="226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buChar char="•"/>
              <a:tabLst>
                <a:tab pos="354440" algn="l"/>
                <a:tab pos="355017" algn="l"/>
              </a:tabLst>
            </a:pPr>
            <a:r>
              <a:rPr sz="2800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2G network : GSM, CDMA, TDMA, iDEN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794"/>
              </a:spcBef>
              <a:buChar char="•"/>
              <a:tabLst>
                <a:tab pos="354440" algn="l"/>
                <a:tab pos="355017" algn="l"/>
              </a:tabLst>
            </a:pPr>
            <a:r>
              <a:rPr sz="2800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cellular towers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82780" indent="-457200">
              <a:spcBef>
                <a:spcPts val="808"/>
              </a:spcBef>
              <a:buFont typeface="Arial" panose="020B0604020202020204" pitchFamily="34" charset="0"/>
              <a:buChar char="•"/>
            </a:pPr>
            <a:r>
              <a:rPr sz="2800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less power needed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82780" indent="-457200">
              <a:spcBef>
                <a:spcPts val="794"/>
              </a:spcBef>
              <a:buFont typeface="Arial" panose="020B0604020202020204" pitchFamily="34" charset="0"/>
              <a:buChar char="•"/>
            </a:pPr>
            <a:r>
              <a:rPr sz="2800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much smaller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785"/>
              </a:spcBef>
              <a:buChar char="•"/>
              <a:tabLst>
                <a:tab pos="354440" algn="l"/>
                <a:tab pos="355017" algn="l"/>
              </a:tabLst>
            </a:pPr>
            <a:r>
              <a:rPr sz="2800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Better voice quality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794"/>
              </a:spcBef>
              <a:buChar char="•"/>
              <a:tabLst>
                <a:tab pos="354440" algn="l"/>
                <a:tab pos="355017" algn="l"/>
              </a:tabLst>
            </a:pPr>
            <a:r>
              <a:rPr sz="2800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Added </a:t>
            </a:r>
            <a:r>
              <a:rPr sz="2800" u="heavy" dirty="0">
                <a:solidFill>
                  <a:srgbClr val="585858"/>
                </a:solidFill>
                <a:uFill>
                  <a:solidFill>
                    <a:srgbClr val="595959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SMS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794"/>
              </a:spcBef>
              <a:buChar char="•"/>
              <a:tabLst>
                <a:tab pos="354440" algn="l"/>
                <a:tab pos="355017" algn="l"/>
              </a:tabLst>
            </a:pPr>
            <a:r>
              <a:rPr sz="2800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Everyone wanted to have a mobile phone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69129">
              <a:spcBef>
                <a:spcPts val="667"/>
              </a:spcBef>
            </a:pPr>
            <a:r>
              <a:rPr sz="2360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economic prosperity in EU, USA, and JP</a:t>
            </a:r>
            <a:endParaRPr sz="236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16375" y="822369"/>
            <a:ext cx="4963117" cy="749721"/>
          </a:xfrm>
          <a:prstGeom prst="rect">
            <a:avLst/>
          </a:prstGeom>
        </p:spPr>
        <p:txBody>
          <a:bodyPr vert="horz" wrap="square" lIns="0" tIns="10950" rIns="0" bIns="0" rtlCol="0" anchor="b" anchorCtr="0" compatLnSpc="1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spc="-526" dirty="0"/>
              <a:t>The </a:t>
            </a:r>
            <a:r>
              <a:rPr spc="-218" dirty="0"/>
              <a:t>Feature </a:t>
            </a:r>
            <a:r>
              <a:rPr spc="-476" dirty="0"/>
              <a:t>Phone</a:t>
            </a:r>
            <a:r>
              <a:rPr spc="-758" dirty="0"/>
              <a:t> </a:t>
            </a:r>
            <a:r>
              <a:rPr spc="-313" dirty="0"/>
              <a:t>Era</a:t>
            </a:r>
          </a:p>
        </p:txBody>
      </p:sp>
      <p:sp>
        <p:nvSpPr>
          <p:cNvPr id="4" name="object 4"/>
          <p:cNvSpPr/>
          <p:nvPr/>
        </p:nvSpPr>
        <p:spPr>
          <a:xfrm>
            <a:off x="2251483" y="1884400"/>
            <a:ext cx="7687415" cy="421991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5" name="object 5"/>
          <p:cNvSpPr txBox="1"/>
          <p:nvPr/>
        </p:nvSpPr>
        <p:spPr>
          <a:xfrm>
            <a:off x="1603949" y="6396030"/>
            <a:ext cx="4381628" cy="239171"/>
          </a:xfrm>
          <a:prstGeom prst="rect">
            <a:avLst/>
          </a:prstGeom>
        </p:spPr>
        <p:txBody>
          <a:bodyPr vert="horz" wrap="square" lIns="0" tIns="15560" rIns="0" bIns="0" rtlCol="0">
            <a:spAutoFit/>
          </a:bodyPr>
          <a:lstStyle/>
          <a:p>
            <a:pPr marL="11527">
              <a:spcBef>
                <a:spcPts val="123"/>
              </a:spcBef>
            </a:pPr>
            <a:r>
              <a:rPr sz="1452" i="1" spc="-50" dirty="0">
                <a:latin typeface="Arial"/>
                <a:cs typeface="Arial"/>
              </a:rPr>
              <a:t>* </a:t>
            </a:r>
            <a:r>
              <a:rPr sz="1452" i="1" spc="-54" dirty="0">
                <a:latin typeface="Arial"/>
                <a:cs typeface="Arial"/>
              </a:rPr>
              <a:t>Picture </a:t>
            </a:r>
            <a:r>
              <a:rPr sz="1452" i="1" spc="-23" dirty="0">
                <a:latin typeface="Arial"/>
                <a:cs typeface="Arial"/>
              </a:rPr>
              <a:t>lovely </a:t>
            </a:r>
            <a:r>
              <a:rPr sz="1452" i="1" spc="-77" dirty="0">
                <a:latin typeface="Arial"/>
                <a:cs typeface="Arial"/>
              </a:rPr>
              <a:t>taken </a:t>
            </a:r>
            <a:r>
              <a:rPr sz="1452" i="1" spc="-41" dirty="0">
                <a:latin typeface="Arial"/>
                <a:cs typeface="Arial"/>
              </a:rPr>
              <a:t>from</a:t>
            </a:r>
            <a:r>
              <a:rPr sz="1452" i="1" dirty="0">
                <a:latin typeface="Arial"/>
                <a:cs typeface="Arial"/>
              </a:rPr>
              <a:t> </a:t>
            </a:r>
            <a:r>
              <a:rPr sz="1452" i="1" spc="-36" dirty="0">
                <a:latin typeface="Arial"/>
                <a:cs typeface="Arial"/>
                <a:hlinkClick r:id="rId3"/>
              </a:rPr>
              <a:t>http://www.slideshare.net/fling</a:t>
            </a:r>
            <a:endParaRPr sz="1452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613633" y="231370"/>
            <a:ext cx="4963117" cy="749721"/>
          </a:xfrm>
          <a:prstGeom prst="rect">
            <a:avLst/>
          </a:prstGeom>
        </p:spPr>
        <p:txBody>
          <a:bodyPr vert="horz" wrap="square" lIns="0" tIns="10950" rIns="0" bIns="0" rtlCol="0" anchor="b" anchorCtr="0" compatLnSpc="1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spc="-526" dirty="0"/>
              <a:t>The </a:t>
            </a:r>
            <a:r>
              <a:rPr spc="-218" dirty="0"/>
              <a:t>Feature </a:t>
            </a:r>
            <a:r>
              <a:rPr spc="-476" dirty="0"/>
              <a:t>Phone</a:t>
            </a:r>
            <a:r>
              <a:rPr spc="-758" dirty="0"/>
              <a:t> </a:t>
            </a:r>
            <a:r>
              <a:rPr spc="-313" dirty="0"/>
              <a:t>Era</a:t>
            </a:r>
          </a:p>
        </p:txBody>
      </p:sp>
      <p:sp>
        <p:nvSpPr>
          <p:cNvPr id="3" name="object 3"/>
          <p:cNvSpPr/>
          <p:nvPr/>
        </p:nvSpPr>
        <p:spPr>
          <a:xfrm>
            <a:off x="1993067" y="1485478"/>
            <a:ext cx="863301" cy="288151"/>
          </a:xfrm>
          <a:custGeom>
            <a:avLst/>
            <a:gdLst/>
            <a:ahLst/>
            <a:cxnLst/>
            <a:rect l="l" t="t" r="r" b="b"/>
            <a:pathLst>
              <a:path w="951230" h="317500">
                <a:moveTo>
                  <a:pt x="950969" y="265176"/>
                </a:moveTo>
                <a:lnTo>
                  <a:pt x="950969" y="53340"/>
                </a:lnTo>
                <a:lnTo>
                  <a:pt x="946945" y="32789"/>
                </a:lnTo>
                <a:lnTo>
                  <a:pt x="935920" y="15811"/>
                </a:lnTo>
                <a:lnTo>
                  <a:pt x="919465" y="4262"/>
                </a:lnTo>
                <a:lnTo>
                  <a:pt x="899153" y="0"/>
                </a:lnTo>
                <a:lnTo>
                  <a:pt x="51816" y="0"/>
                </a:lnTo>
                <a:lnTo>
                  <a:pt x="31503" y="4262"/>
                </a:lnTo>
                <a:lnTo>
                  <a:pt x="15049" y="15811"/>
                </a:lnTo>
                <a:lnTo>
                  <a:pt x="4024" y="32789"/>
                </a:lnTo>
                <a:lnTo>
                  <a:pt x="0" y="53340"/>
                </a:lnTo>
                <a:lnTo>
                  <a:pt x="0" y="265176"/>
                </a:lnTo>
                <a:lnTo>
                  <a:pt x="4024" y="285488"/>
                </a:lnTo>
                <a:lnTo>
                  <a:pt x="15049" y="301942"/>
                </a:lnTo>
                <a:lnTo>
                  <a:pt x="31503" y="312967"/>
                </a:lnTo>
                <a:lnTo>
                  <a:pt x="51816" y="316992"/>
                </a:lnTo>
                <a:lnTo>
                  <a:pt x="899153" y="316992"/>
                </a:lnTo>
                <a:lnTo>
                  <a:pt x="919465" y="312967"/>
                </a:lnTo>
                <a:lnTo>
                  <a:pt x="935920" y="301942"/>
                </a:lnTo>
                <a:lnTo>
                  <a:pt x="946945" y="285488"/>
                </a:lnTo>
                <a:lnTo>
                  <a:pt x="950969" y="265176"/>
                </a:lnTo>
                <a:close/>
              </a:path>
            </a:pathLst>
          </a:custGeom>
          <a:solidFill>
            <a:srgbClr val="00AFF0"/>
          </a:solid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4" name="object 4"/>
          <p:cNvSpPr/>
          <p:nvPr/>
        </p:nvSpPr>
        <p:spPr>
          <a:xfrm>
            <a:off x="2928056" y="1485478"/>
            <a:ext cx="1296104" cy="288151"/>
          </a:xfrm>
          <a:custGeom>
            <a:avLst/>
            <a:gdLst/>
            <a:ahLst/>
            <a:cxnLst/>
            <a:rect l="l" t="t" r="r" b="b"/>
            <a:pathLst>
              <a:path w="1428114" h="317500">
                <a:moveTo>
                  <a:pt x="1427988" y="265176"/>
                </a:moveTo>
                <a:lnTo>
                  <a:pt x="1427988" y="53340"/>
                </a:lnTo>
                <a:lnTo>
                  <a:pt x="1423963" y="32789"/>
                </a:lnTo>
                <a:lnTo>
                  <a:pt x="1412938" y="15811"/>
                </a:lnTo>
                <a:lnTo>
                  <a:pt x="1396484" y="4262"/>
                </a:lnTo>
                <a:lnTo>
                  <a:pt x="1376172" y="0"/>
                </a:lnTo>
                <a:lnTo>
                  <a:pt x="53340" y="0"/>
                </a:lnTo>
                <a:lnTo>
                  <a:pt x="32789" y="4262"/>
                </a:lnTo>
                <a:lnTo>
                  <a:pt x="15811" y="15811"/>
                </a:lnTo>
                <a:lnTo>
                  <a:pt x="4262" y="32789"/>
                </a:lnTo>
                <a:lnTo>
                  <a:pt x="0" y="53340"/>
                </a:lnTo>
                <a:lnTo>
                  <a:pt x="0" y="265176"/>
                </a:lnTo>
                <a:lnTo>
                  <a:pt x="4262" y="285488"/>
                </a:lnTo>
                <a:lnTo>
                  <a:pt x="15811" y="301942"/>
                </a:lnTo>
                <a:lnTo>
                  <a:pt x="32789" y="312967"/>
                </a:lnTo>
                <a:lnTo>
                  <a:pt x="53340" y="316992"/>
                </a:lnTo>
                <a:lnTo>
                  <a:pt x="1376172" y="316992"/>
                </a:lnTo>
                <a:lnTo>
                  <a:pt x="1396484" y="312967"/>
                </a:lnTo>
                <a:lnTo>
                  <a:pt x="1412938" y="301942"/>
                </a:lnTo>
                <a:lnTo>
                  <a:pt x="1423963" y="285488"/>
                </a:lnTo>
                <a:lnTo>
                  <a:pt x="1427988" y="265176"/>
                </a:lnTo>
                <a:close/>
              </a:path>
            </a:pathLst>
          </a:custGeom>
          <a:solidFill>
            <a:srgbClr val="00AFF0"/>
          </a:solid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5" name="object 5"/>
          <p:cNvSpPr/>
          <p:nvPr/>
        </p:nvSpPr>
        <p:spPr>
          <a:xfrm>
            <a:off x="4295967" y="1485478"/>
            <a:ext cx="1657446" cy="288151"/>
          </a:xfrm>
          <a:custGeom>
            <a:avLst/>
            <a:gdLst/>
            <a:ahLst/>
            <a:cxnLst/>
            <a:rect l="l" t="t" r="r" b="b"/>
            <a:pathLst>
              <a:path w="1826260" h="317500">
                <a:moveTo>
                  <a:pt x="1825752" y="265176"/>
                </a:moveTo>
                <a:lnTo>
                  <a:pt x="1825752" y="53340"/>
                </a:lnTo>
                <a:lnTo>
                  <a:pt x="1821489" y="32789"/>
                </a:lnTo>
                <a:lnTo>
                  <a:pt x="1809940" y="15811"/>
                </a:lnTo>
                <a:lnTo>
                  <a:pt x="1792962" y="4262"/>
                </a:lnTo>
                <a:lnTo>
                  <a:pt x="1772412" y="0"/>
                </a:lnTo>
                <a:lnTo>
                  <a:pt x="53340" y="0"/>
                </a:lnTo>
                <a:lnTo>
                  <a:pt x="32789" y="4262"/>
                </a:lnTo>
                <a:lnTo>
                  <a:pt x="15811" y="15811"/>
                </a:lnTo>
                <a:lnTo>
                  <a:pt x="4262" y="32789"/>
                </a:lnTo>
                <a:lnTo>
                  <a:pt x="0" y="53340"/>
                </a:lnTo>
                <a:lnTo>
                  <a:pt x="0" y="265176"/>
                </a:lnTo>
                <a:lnTo>
                  <a:pt x="4262" y="285488"/>
                </a:lnTo>
                <a:lnTo>
                  <a:pt x="15811" y="301942"/>
                </a:lnTo>
                <a:lnTo>
                  <a:pt x="32789" y="312967"/>
                </a:lnTo>
                <a:lnTo>
                  <a:pt x="53340" y="316992"/>
                </a:lnTo>
                <a:lnTo>
                  <a:pt x="1772412" y="316992"/>
                </a:lnTo>
                <a:lnTo>
                  <a:pt x="1792962" y="312967"/>
                </a:lnTo>
                <a:lnTo>
                  <a:pt x="1809940" y="301942"/>
                </a:lnTo>
                <a:lnTo>
                  <a:pt x="1821489" y="285488"/>
                </a:lnTo>
                <a:lnTo>
                  <a:pt x="1825752" y="265176"/>
                </a:lnTo>
                <a:close/>
              </a:path>
            </a:pathLst>
          </a:custGeom>
          <a:solidFill>
            <a:srgbClr val="00AFF0"/>
          </a:solid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6" name="object 6"/>
          <p:cNvSpPr txBox="1"/>
          <p:nvPr/>
        </p:nvSpPr>
        <p:spPr>
          <a:xfrm>
            <a:off x="2177945" y="1468418"/>
            <a:ext cx="3649148" cy="287513"/>
          </a:xfrm>
          <a:prstGeom prst="rect">
            <a:avLst/>
          </a:prstGeom>
        </p:spPr>
        <p:txBody>
          <a:bodyPr vert="horz" wrap="square" lIns="0" tIns="14984" rIns="0" bIns="0" rtlCol="0">
            <a:spAutoFit/>
          </a:bodyPr>
          <a:lstStyle/>
          <a:p>
            <a:pPr marL="11527">
              <a:spcBef>
                <a:spcPts val="118"/>
              </a:spcBef>
              <a:tabLst>
                <a:tab pos="866218" algn="l"/>
                <a:tab pos="2254587" algn="l"/>
              </a:tabLst>
            </a:pPr>
            <a:r>
              <a:rPr sz="1770" spc="23" dirty="0">
                <a:solidFill>
                  <a:srgbClr val="FFFFFF"/>
                </a:solidFill>
                <a:latin typeface="Arial"/>
                <a:cs typeface="Arial"/>
              </a:rPr>
              <a:t>calls	</a:t>
            </a:r>
            <a:r>
              <a:rPr sz="1770" spc="-281" dirty="0">
                <a:solidFill>
                  <a:srgbClr val="FFFFFF"/>
                </a:solidFill>
                <a:latin typeface="Arial"/>
                <a:cs typeface="Arial"/>
              </a:rPr>
              <a:t>SMS </a:t>
            </a:r>
            <a:r>
              <a:rPr sz="1770" spc="-222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770" spc="-200" dirty="0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r>
              <a:rPr sz="1770" spc="9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770" spc="-245" dirty="0">
                <a:solidFill>
                  <a:srgbClr val="FFFFFF"/>
                </a:solidFill>
                <a:latin typeface="Arial"/>
                <a:cs typeface="Arial"/>
              </a:rPr>
              <a:t>MMS	</a:t>
            </a:r>
            <a:r>
              <a:rPr sz="1770" spc="-118" dirty="0">
                <a:solidFill>
                  <a:srgbClr val="FFFFFF"/>
                </a:solidFill>
                <a:latin typeface="Arial"/>
                <a:cs typeface="Arial"/>
              </a:rPr>
              <a:t>music </a:t>
            </a:r>
            <a:r>
              <a:rPr sz="1770" spc="-200" dirty="0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r>
              <a:rPr sz="1770" spc="4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770" spc="-77" dirty="0">
                <a:solidFill>
                  <a:srgbClr val="FFFFFF"/>
                </a:solidFill>
                <a:latin typeface="Arial"/>
                <a:cs typeface="Arial"/>
              </a:rPr>
              <a:t>photos</a:t>
            </a:r>
            <a:endParaRPr sz="177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7963037" y="2246787"/>
            <a:ext cx="2807731" cy="280774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9" name="object 9"/>
          <p:cNvSpPr/>
          <p:nvPr/>
        </p:nvSpPr>
        <p:spPr>
          <a:xfrm>
            <a:off x="6042048" y="2731461"/>
            <a:ext cx="2243944" cy="13950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11" name="object 11"/>
          <p:cNvSpPr txBox="1"/>
          <p:nvPr/>
        </p:nvSpPr>
        <p:spPr>
          <a:xfrm>
            <a:off x="2061762" y="1977131"/>
            <a:ext cx="5808242" cy="3473814"/>
          </a:xfrm>
          <a:prstGeom prst="rect">
            <a:avLst/>
          </a:prstGeom>
        </p:spPr>
        <p:txBody>
          <a:bodyPr vert="horz" wrap="square" lIns="0" tIns="111802" rIns="0" bIns="0" rtlCol="0">
            <a:spAutoFit/>
          </a:bodyPr>
          <a:lstStyle/>
          <a:p>
            <a:pPr marL="354440" indent="-343490">
              <a:spcBef>
                <a:spcPts val="879"/>
              </a:spcBef>
              <a:buChar char="•"/>
              <a:tabLst>
                <a:tab pos="354440" algn="l"/>
                <a:tab pos="355017" algn="l"/>
              </a:tabLst>
            </a:pPr>
            <a:r>
              <a:rPr sz="2178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2.5G network: GPRS</a:t>
            </a:r>
            <a:r>
              <a:rPr lang="en-IN" sz="2178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dirty="0"/>
              <a:t>General Packet Radio Service )</a:t>
            </a:r>
            <a:endParaRPr sz="2178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794"/>
              </a:spcBef>
              <a:buChar char="•"/>
              <a:tabLst>
                <a:tab pos="354440" algn="l"/>
                <a:tab pos="355017" algn="l"/>
              </a:tabLst>
            </a:pPr>
            <a:r>
              <a:rPr sz="2178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</a:t>
            </a:r>
            <a:endParaRPr sz="2178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794"/>
              </a:spcBef>
              <a:buChar char="•"/>
              <a:tabLst>
                <a:tab pos="354440" algn="l"/>
                <a:tab pos="355017" algn="l"/>
              </a:tabLst>
            </a:pPr>
            <a:r>
              <a:rPr sz="2178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MMS</a:t>
            </a:r>
            <a:endParaRPr sz="2178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794"/>
              </a:spcBef>
              <a:buChar char="•"/>
              <a:tabLst>
                <a:tab pos="354440" algn="l"/>
                <a:tab pos="355017" algn="l"/>
              </a:tabLst>
            </a:pPr>
            <a:r>
              <a:rPr sz="2178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Data-capable devices</a:t>
            </a:r>
            <a:endParaRPr sz="2178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799"/>
              </a:spcBef>
              <a:buChar char="•"/>
              <a:tabLst>
                <a:tab pos="354440" algn="l"/>
                <a:tab pos="355017" algn="l"/>
              </a:tabLst>
            </a:pPr>
            <a:r>
              <a:rPr sz="2178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Internet</a:t>
            </a:r>
            <a:r>
              <a:rPr lang="en-IN" sz="2178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178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 mobile (very poor)</a:t>
            </a:r>
            <a:endParaRPr sz="2178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53834" lvl="1" indent="-285281">
              <a:spcBef>
                <a:spcPts val="735"/>
              </a:spcBef>
              <a:buChar char="–"/>
              <a:tabLst>
                <a:tab pos="754411" algn="l"/>
              </a:tabLst>
            </a:pPr>
            <a:r>
              <a:rPr sz="2178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prices</a:t>
            </a:r>
            <a:endParaRPr sz="2178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53834" lvl="1" indent="-285281">
              <a:spcBef>
                <a:spcPts val="708"/>
              </a:spcBef>
              <a:buChar char="–"/>
              <a:tabLst>
                <a:tab pos="754411" algn="l"/>
              </a:tabLst>
            </a:pPr>
            <a:r>
              <a:rPr sz="2178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poor marketing</a:t>
            </a:r>
            <a:endParaRPr sz="2178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53834" lvl="1" indent="-285281">
              <a:spcBef>
                <a:spcPts val="708"/>
              </a:spcBef>
              <a:buChar char="–"/>
              <a:tabLst>
                <a:tab pos="754411" algn="l"/>
              </a:tabLst>
            </a:pPr>
            <a:r>
              <a:rPr sz="2178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inconsistent rendering</a:t>
            </a:r>
            <a:endParaRPr sz="2178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59829" y="231370"/>
            <a:ext cx="4470379" cy="749721"/>
          </a:xfrm>
          <a:prstGeom prst="rect">
            <a:avLst/>
          </a:prstGeom>
        </p:spPr>
        <p:txBody>
          <a:bodyPr vert="horz" wrap="square" lIns="0" tIns="10950" rIns="0" bIns="0" rtlCol="0" anchor="b" anchorCtr="0" compatLnSpc="1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spc="-526" dirty="0"/>
              <a:t>The </a:t>
            </a:r>
            <a:r>
              <a:rPr spc="-290" dirty="0"/>
              <a:t>Smartphone</a:t>
            </a:r>
            <a:r>
              <a:rPr spc="-708" dirty="0"/>
              <a:t> </a:t>
            </a:r>
            <a:r>
              <a:rPr spc="-313" dirty="0"/>
              <a:t>Era</a:t>
            </a:r>
          </a:p>
        </p:txBody>
      </p:sp>
      <p:sp>
        <p:nvSpPr>
          <p:cNvPr id="4" name="object 4"/>
          <p:cNvSpPr/>
          <p:nvPr/>
        </p:nvSpPr>
        <p:spPr>
          <a:xfrm>
            <a:off x="319314" y="1103086"/>
            <a:ext cx="11611429" cy="4775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5" name="object 5"/>
          <p:cNvSpPr txBox="1"/>
          <p:nvPr/>
        </p:nvSpPr>
        <p:spPr>
          <a:xfrm>
            <a:off x="1603949" y="6396030"/>
            <a:ext cx="4381628" cy="239171"/>
          </a:xfrm>
          <a:prstGeom prst="rect">
            <a:avLst/>
          </a:prstGeom>
        </p:spPr>
        <p:txBody>
          <a:bodyPr vert="horz" wrap="square" lIns="0" tIns="15560" rIns="0" bIns="0" rtlCol="0">
            <a:spAutoFit/>
          </a:bodyPr>
          <a:lstStyle/>
          <a:p>
            <a:pPr marL="11527">
              <a:spcBef>
                <a:spcPts val="123"/>
              </a:spcBef>
            </a:pPr>
            <a:r>
              <a:rPr sz="1452" i="1" spc="-50" dirty="0">
                <a:latin typeface="Arial"/>
                <a:cs typeface="Arial"/>
              </a:rPr>
              <a:t>* </a:t>
            </a:r>
            <a:r>
              <a:rPr sz="1452" i="1" spc="-54" dirty="0">
                <a:latin typeface="Arial"/>
                <a:cs typeface="Arial"/>
              </a:rPr>
              <a:t>Picture </a:t>
            </a:r>
            <a:r>
              <a:rPr sz="1452" i="1" spc="-23" dirty="0">
                <a:latin typeface="Arial"/>
                <a:cs typeface="Arial"/>
              </a:rPr>
              <a:t>lovely </a:t>
            </a:r>
            <a:r>
              <a:rPr sz="1452" i="1" spc="-77" dirty="0">
                <a:latin typeface="Arial"/>
                <a:cs typeface="Arial"/>
              </a:rPr>
              <a:t>taken </a:t>
            </a:r>
            <a:r>
              <a:rPr sz="1452" i="1" spc="-41" dirty="0">
                <a:latin typeface="Arial"/>
                <a:cs typeface="Arial"/>
              </a:rPr>
              <a:t>from</a:t>
            </a:r>
            <a:r>
              <a:rPr sz="1452" i="1" dirty="0">
                <a:latin typeface="Arial"/>
                <a:cs typeface="Arial"/>
              </a:rPr>
              <a:t> </a:t>
            </a:r>
            <a:r>
              <a:rPr sz="1452" i="1" spc="-36" dirty="0">
                <a:latin typeface="Arial"/>
                <a:cs typeface="Arial"/>
                <a:hlinkClick r:id="rId3"/>
              </a:rPr>
              <a:t>http://www.slideshare.net/fling</a:t>
            </a:r>
            <a:endParaRPr sz="1452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59829" y="231370"/>
            <a:ext cx="4470379" cy="749721"/>
          </a:xfrm>
          <a:prstGeom prst="rect">
            <a:avLst/>
          </a:prstGeom>
        </p:spPr>
        <p:txBody>
          <a:bodyPr vert="horz" wrap="square" lIns="0" tIns="10950" rIns="0" bIns="0" rtlCol="0" anchor="b" anchorCtr="0" compatLnSpc="1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spc="-526" dirty="0"/>
              <a:t>The </a:t>
            </a:r>
            <a:r>
              <a:rPr spc="-290" dirty="0"/>
              <a:t>Smartphone</a:t>
            </a:r>
            <a:r>
              <a:rPr spc="-708" dirty="0"/>
              <a:t> </a:t>
            </a:r>
            <a:r>
              <a:rPr spc="-313" dirty="0"/>
              <a:t>Era</a:t>
            </a:r>
          </a:p>
        </p:txBody>
      </p:sp>
      <p:sp>
        <p:nvSpPr>
          <p:cNvPr id="3" name="object 3"/>
          <p:cNvSpPr/>
          <p:nvPr/>
        </p:nvSpPr>
        <p:spPr>
          <a:xfrm>
            <a:off x="1993067" y="1485478"/>
            <a:ext cx="863301" cy="288151"/>
          </a:xfrm>
          <a:custGeom>
            <a:avLst/>
            <a:gdLst/>
            <a:ahLst/>
            <a:cxnLst/>
            <a:rect l="l" t="t" r="r" b="b"/>
            <a:pathLst>
              <a:path w="951230" h="317500">
                <a:moveTo>
                  <a:pt x="950969" y="265176"/>
                </a:moveTo>
                <a:lnTo>
                  <a:pt x="950969" y="53340"/>
                </a:lnTo>
                <a:lnTo>
                  <a:pt x="946945" y="32789"/>
                </a:lnTo>
                <a:lnTo>
                  <a:pt x="935920" y="15811"/>
                </a:lnTo>
                <a:lnTo>
                  <a:pt x="919465" y="4262"/>
                </a:lnTo>
                <a:lnTo>
                  <a:pt x="899153" y="0"/>
                </a:lnTo>
                <a:lnTo>
                  <a:pt x="51816" y="0"/>
                </a:lnTo>
                <a:lnTo>
                  <a:pt x="31503" y="4262"/>
                </a:lnTo>
                <a:lnTo>
                  <a:pt x="15049" y="15811"/>
                </a:lnTo>
                <a:lnTo>
                  <a:pt x="4024" y="32789"/>
                </a:lnTo>
                <a:lnTo>
                  <a:pt x="0" y="53340"/>
                </a:lnTo>
                <a:lnTo>
                  <a:pt x="0" y="265176"/>
                </a:lnTo>
                <a:lnTo>
                  <a:pt x="4024" y="285488"/>
                </a:lnTo>
                <a:lnTo>
                  <a:pt x="15049" y="301942"/>
                </a:lnTo>
                <a:lnTo>
                  <a:pt x="31503" y="312967"/>
                </a:lnTo>
                <a:lnTo>
                  <a:pt x="51816" y="316992"/>
                </a:lnTo>
                <a:lnTo>
                  <a:pt x="899153" y="316992"/>
                </a:lnTo>
                <a:lnTo>
                  <a:pt x="919465" y="312967"/>
                </a:lnTo>
                <a:lnTo>
                  <a:pt x="935920" y="301942"/>
                </a:lnTo>
                <a:lnTo>
                  <a:pt x="946945" y="285488"/>
                </a:lnTo>
                <a:lnTo>
                  <a:pt x="950969" y="265176"/>
                </a:lnTo>
                <a:close/>
              </a:path>
            </a:pathLst>
          </a:custGeom>
          <a:solidFill>
            <a:srgbClr val="00AFF0"/>
          </a:solid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4" name="object 4"/>
          <p:cNvSpPr/>
          <p:nvPr/>
        </p:nvSpPr>
        <p:spPr>
          <a:xfrm>
            <a:off x="2928056" y="1485478"/>
            <a:ext cx="1296104" cy="288151"/>
          </a:xfrm>
          <a:custGeom>
            <a:avLst/>
            <a:gdLst/>
            <a:ahLst/>
            <a:cxnLst/>
            <a:rect l="l" t="t" r="r" b="b"/>
            <a:pathLst>
              <a:path w="1428114" h="317500">
                <a:moveTo>
                  <a:pt x="1427988" y="265176"/>
                </a:moveTo>
                <a:lnTo>
                  <a:pt x="1427988" y="53340"/>
                </a:lnTo>
                <a:lnTo>
                  <a:pt x="1423963" y="32789"/>
                </a:lnTo>
                <a:lnTo>
                  <a:pt x="1412938" y="15811"/>
                </a:lnTo>
                <a:lnTo>
                  <a:pt x="1396484" y="4262"/>
                </a:lnTo>
                <a:lnTo>
                  <a:pt x="1376172" y="0"/>
                </a:lnTo>
                <a:lnTo>
                  <a:pt x="53340" y="0"/>
                </a:lnTo>
                <a:lnTo>
                  <a:pt x="32789" y="4262"/>
                </a:lnTo>
                <a:lnTo>
                  <a:pt x="15811" y="15811"/>
                </a:lnTo>
                <a:lnTo>
                  <a:pt x="4262" y="32789"/>
                </a:lnTo>
                <a:lnTo>
                  <a:pt x="0" y="53340"/>
                </a:lnTo>
                <a:lnTo>
                  <a:pt x="0" y="265176"/>
                </a:lnTo>
                <a:lnTo>
                  <a:pt x="4262" y="285488"/>
                </a:lnTo>
                <a:lnTo>
                  <a:pt x="15811" y="301942"/>
                </a:lnTo>
                <a:lnTo>
                  <a:pt x="32789" y="312967"/>
                </a:lnTo>
                <a:lnTo>
                  <a:pt x="53340" y="316992"/>
                </a:lnTo>
                <a:lnTo>
                  <a:pt x="1376172" y="316992"/>
                </a:lnTo>
                <a:lnTo>
                  <a:pt x="1396484" y="312967"/>
                </a:lnTo>
                <a:lnTo>
                  <a:pt x="1412938" y="301942"/>
                </a:lnTo>
                <a:lnTo>
                  <a:pt x="1423963" y="285488"/>
                </a:lnTo>
                <a:lnTo>
                  <a:pt x="1427988" y="265176"/>
                </a:lnTo>
                <a:close/>
              </a:path>
            </a:pathLst>
          </a:custGeom>
          <a:solidFill>
            <a:srgbClr val="00AFF0"/>
          </a:solid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5" name="object 5"/>
          <p:cNvSpPr/>
          <p:nvPr/>
        </p:nvSpPr>
        <p:spPr>
          <a:xfrm>
            <a:off x="4295967" y="1485478"/>
            <a:ext cx="1657446" cy="288151"/>
          </a:xfrm>
          <a:custGeom>
            <a:avLst/>
            <a:gdLst/>
            <a:ahLst/>
            <a:cxnLst/>
            <a:rect l="l" t="t" r="r" b="b"/>
            <a:pathLst>
              <a:path w="1826260" h="317500">
                <a:moveTo>
                  <a:pt x="1825752" y="265176"/>
                </a:moveTo>
                <a:lnTo>
                  <a:pt x="1825752" y="53340"/>
                </a:lnTo>
                <a:lnTo>
                  <a:pt x="1821489" y="32789"/>
                </a:lnTo>
                <a:lnTo>
                  <a:pt x="1809940" y="15811"/>
                </a:lnTo>
                <a:lnTo>
                  <a:pt x="1792962" y="4262"/>
                </a:lnTo>
                <a:lnTo>
                  <a:pt x="1772412" y="0"/>
                </a:lnTo>
                <a:lnTo>
                  <a:pt x="53340" y="0"/>
                </a:lnTo>
                <a:lnTo>
                  <a:pt x="32789" y="4262"/>
                </a:lnTo>
                <a:lnTo>
                  <a:pt x="15811" y="15811"/>
                </a:lnTo>
                <a:lnTo>
                  <a:pt x="4262" y="32789"/>
                </a:lnTo>
                <a:lnTo>
                  <a:pt x="0" y="53340"/>
                </a:lnTo>
                <a:lnTo>
                  <a:pt x="0" y="265176"/>
                </a:lnTo>
                <a:lnTo>
                  <a:pt x="4262" y="285488"/>
                </a:lnTo>
                <a:lnTo>
                  <a:pt x="15811" y="301942"/>
                </a:lnTo>
                <a:lnTo>
                  <a:pt x="32789" y="312967"/>
                </a:lnTo>
                <a:lnTo>
                  <a:pt x="53340" y="316992"/>
                </a:lnTo>
                <a:lnTo>
                  <a:pt x="1772412" y="316992"/>
                </a:lnTo>
                <a:lnTo>
                  <a:pt x="1792962" y="312967"/>
                </a:lnTo>
                <a:lnTo>
                  <a:pt x="1809940" y="301942"/>
                </a:lnTo>
                <a:lnTo>
                  <a:pt x="1821489" y="285488"/>
                </a:lnTo>
                <a:lnTo>
                  <a:pt x="1825752" y="265176"/>
                </a:lnTo>
                <a:close/>
              </a:path>
            </a:pathLst>
          </a:custGeom>
          <a:solidFill>
            <a:srgbClr val="00AFF0"/>
          </a:solid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6" name="object 6"/>
          <p:cNvSpPr/>
          <p:nvPr/>
        </p:nvSpPr>
        <p:spPr>
          <a:xfrm>
            <a:off x="8832635" y="189489"/>
            <a:ext cx="1441217" cy="249239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8" name="object 8"/>
          <p:cNvSpPr txBox="1"/>
          <p:nvPr/>
        </p:nvSpPr>
        <p:spPr>
          <a:xfrm>
            <a:off x="2061762" y="1468418"/>
            <a:ext cx="7158253" cy="3209338"/>
          </a:xfrm>
          <a:prstGeom prst="rect">
            <a:avLst/>
          </a:prstGeom>
        </p:spPr>
        <p:txBody>
          <a:bodyPr vert="horz" wrap="square" lIns="0" tIns="14984" rIns="0" bIns="0" rtlCol="0">
            <a:spAutoFit/>
          </a:bodyPr>
          <a:lstStyle/>
          <a:p>
            <a:pPr marL="127368">
              <a:spcBef>
                <a:spcPts val="118"/>
              </a:spcBef>
              <a:tabLst>
                <a:tab pos="982060" algn="l"/>
                <a:tab pos="2371005" algn="l"/>
              </a:tabLst>
            </a:pPr>
            <a:r>
              <a:rPr sz="2178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calls	</a:t>
            </a:r>
            <a:r>
              <a:rPr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SMS</a:t>
            </a:r>
            <a:r>
              <a:rPr lang="en-IN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MMS</a:t>
            </a:r>
            <a:r>
              <a:rPr sz="2178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music &amp; photos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32"/>
              </a:spcBef>
            </a:pPr>
            <a:endParaRPr sz="2178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5"/>
              </a:spcBef>
              <a:buChar char="•"/>
              <a:tabLst>
                <a:tab pos="354440" algn="l"/>
                <a:tab pos="355017" algn="l"/>
              </a:tabLst>
            </a:pPr>
            <a:r>
              <a:rPr sz="2178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3G, HSDPA</a:t>
            </a:r>
            <a:r>
              <a:rPr lang="en-IN" sz="2178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dirty="0"/>
              <a:t>High-Speed Downlink Packet Access)</a:t>
            </a:r>
            <a:r>
              <a:rPr sz="2178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WI-FI</a:t>
            </a:r>
            <a:endParaRPr sz="2178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794"/>
              </a:spcBef>
              <a:buChar char="•"/>
              <a:tabLst>
                <a:tab pos="354440" algn="l"/>
                <a:tab pos="355017" algn="l"/>
              </a:tabLst>
            </a:pPr>
            <a:r>
              <a:rPr sz="2178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Like a feature phone, but simulating a PC</a:t>
            </a:r>
            <a:endParaRPr sz="2178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794"/>
              </a:spcBef>
              <a:buChar char="•"/>
              <a:tabLst>
                <a:tab pos="354440" algn="l"/>
                <a:tab pos="355017" algn="l"/>
              </a:tabLst>
            </a:pPr>
            <a:r>
              <a:rPr sz="2178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Its own OS (es. Symbian)</a:t>
            </a:r>
            <a:endParaRPr sz="2178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794"/>
              </a:spcBef>
              <a:buChar char="•"/>
              <a:tabLst>
                <a:tab pos="354440" algn="l"/>
                <a:tab pos="355017" algn="l"/>
              </a:tabLst>
            </a:pPr>
            <a:r>
              <a:rPr sz="2178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Larger screens, stylus</a:t>
            </a:r>
            <a:endParaRPr sz="2178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808"/>
              </a:spcBef>
              <a:buChar char="•"/>
              <a:tabLst>
                <a:tab pos="354440" algn="l"/>
                <a:tab pos="355017" algn="l"/>
              </a:tabLst>
            </a:pPr>
            <a:r>
              <a:rPr sz="2178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Mobile Platform becomes key</a:t>
            </a:r>
            <a:endParaRPr sz="2178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794"/>
              </a:spcBef>
              <a:buChar char="•"/>
              <a:tabLst>
                <a:tab pos="354440" algn="l"/>
                <a:tab pos="355017" algn="l"/>
              </a:tabLst>
            </a:pPr>
            <a:r>
              <a:rPr sz="2178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(push) email as primary driver</a:t>
            </a:r>
            <a:endParaRPr sz="2178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8708153" y="3225449"/>
            <a:ext cx="1629322" cy="292392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6289" y="231370"/>
            <a:ext cx="3038842" cy="749721"/>
          </a:xfrm>
          <a:prstGeom prst="rect">
            <a:avLst/>
          </a:prstGeom>
        </p:spPr>
        <p:txBody>
          <a:bodyPr vert="horz" wrap="square" lIns="0" tIns="10950" rIns="0" bIns="0" rtlCol="0" anchor="b" anchorCtr="0" compatLnSpc="1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spc="-526" dirty="0"/>
              <a:t>The </a:t>
            </a:r>
            <a:r>
              <a:rPr spc="-476" dirty="0"/>
              <a:t>Touch</a:t>
            </a:r>
            <a:r>
              <a:rPr spc="-753" dirty="0"/>
              <a:t> </a:t>
            </a:r>
            <a:r>
              <a:rPr spc="-313" dirty="0"/>
              <a:t>Era</a:t>
            </a:r>
          </a:p>
        </p:txBody>
      </p:sp>
      <p:sp>
        <p:nvSpPr>
          <p:cNvPr id="4" name="object 4"/>
          <p:cNvSpPr/>
          <p:nvPr/>
        </p:nvSpPr>
        <p:spPr>
          <a:xfrm>
            <a:off x="333829" y="981091"/>
            <a:ext cx="11393714" cy="507146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5" name="object 5"/>
          <p:cNvSpPr txBox="1"/>
          <p:nvPr/>
        </p:nvSpPr>
        <p:spPr>
          <a:xfrm>
            <a:off x="1603949" y="6396030"/>
            <a:ext cx="4381628" cy="239171"/>
          </a:xfrm>
          <a:prstGeom prst="rect">
            <a:avLst/>
          </a:prstGeom>
        </p:spPr>
        <p:txBody>
          <a:bodyPr vert="horz" wrap="square" lIns="0" tIns="15560" rIns="0" bIns="0" rtlCol="0">
            <a:spAutoFit/>
          </a:bodyPr>
          <a:lstStyle/>
          <a:p>
            <a:pPr marL="11527">
              <a:spcBef>
                <a:spcPts val="123"/>
              </a:spcBef>
            </a:pPr>
            <a:r>
              <a:rPr sz="1452" i="1" spc="-50" dirty="0">
                <a:latin typeface="Arial"/>
                <a:cs typeface="Arial"/>
              </a:rPr>
              <a:t>* </a:t>
            </a:r>
            <a:r>
              <a:rPr sz="1452" i="1" spc="-54" dirty="0">
                <a:latin typeface="Arial"/>
                <a:cs typeface="Arial"/>
              </a:rPr>
              <a:t>Picture </a:t>
            </a:r>
            <a:r>
              <a:rPr sz="1452" i="1" spc="-23" dirty="0">
                <a:latin typeface="Arial"/>
                <a:cs typeface="Arial"/>
              </a:rPr>
              <a:t>lovely </a:t>
            </a:r>
            <a:r>
              <a:rPr sz="1452" i="1" spc="-77" dirty="0">
                <a:latin typeface="Arial"/>
                <a:cs typeface="Arial"/>
              </a:rPr>
              <a:t>taken </a:t>
            </a:r>
            <a:r>
              <a:rPr sz="1452" i="1" spc="-41" dirty="0">
                <a:latin typeface="Arial"/>
                <a:cs typeface="Arial"/>
              </a:rPr>
              <a:t>from</a:t>
            </a:r>
            <a:r>
              <a:rPr sz="1452" i="1" dirty="0">
                <a:latin typeface="Arial"/>
                <a:cs typeface="Arial"/>
              </a:rPr>
              <a:t> </a:t>
            </a:r>
            <a:r>
              <a:rPr sz="1452" i="1" spc="-36" dirty="0">
                <a:latin typeface="Arial"/>
                <a:cs typeface="Arial"/>
                <a:hlinkClick r:id="rId3"/>
              </a:rPr>
              <a:t>http://www.slideshare.net/fling</a:t>
            </a:r>
            <a:endParaRPr sz="1452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>
            <a:extLst>
              <a:ext uri="{FF2B5EF4-FFF2-40B4-BE49-F238E27FC236}">
                <a16:creationId xmlns:a16="http://schemas.microsoft.com/office/drawing/2014/main" id="{821537B4-9933-427B-9D2C-295F612649FB}"/>
              </a:ext>
            </a:extLst>
          </p:cNvPr>
          <p:cNvSpPr txBox="1"/>
          <p:nvPr/>
        </p:nvSpPr>
        <p:spPr>
          <a:xfrm>
            <a:off x="7953387" y="5929326"/>
            <a:ext cx="2133596" cy="47624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t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CA66465-0995-48B4-A55A-6125A42182FE}" type="slidenum">
              <a:t>2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ext Box 2">
            <a:extLst>
              <a:ext uri="{FF2B5EF4-FFF2-40B4-BE49-F238E27FC236}">
                <a16:creationId xmlns:a16="http://schemas.microsoft.com/office/drawing/2014/main" id="{6384DD8B-8A6A-4514-9189-AFE6EE884B83}"/>
              </a:ext>
            </a:extLst>
          </p:cNvPr>
          <p:cNvSpPr txBox="1"/>
          <p:nvPr/>
        </p:nvSpPr>
        <p:spPr>
          <a:xfrm>
            <a:off x="362857" y="1184303"/>
            <a:ext cx="11596914" cy="428624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t" anchorCtr="0" compatLnSpc="1">
            <a:no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 Book:</a:t>
            </a: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Paul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Deitel,Harvey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Deitel,Android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programmers an app-driven approach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Deiteldeveloper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series, Abbey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Deitel,Michael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Morgano-2012 Pearson Education, Inc.</a:t>
            </a:r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sz="2800" b="0" i="0" u="none" strike="noStrike" kern="1200" cap="none" spc="0" baseline="0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1" i="0" u="none" strike="noStrike" kern="1200" cap="none" spc="0" baseline="0" dirty="0">
                <a:solidFill>
                  <a:srgbClr val="000000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Reference Books</a:t>
            </a:r>
            <a:r>
              <a:rPr lang="en-US" sz="28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2800" b="0" i="0" u="none" strike="noStrike" kern="1200" cap="none" spc="0" baseline="0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/>
            <a:r>
              <a:rPr lang="en-US" sz="28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 Programming Guide for iOS-Apple developer - 2014 Apple Inc</a:t>
            </a:r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Jonathan Stark, Building iPhone Apps with HTML, CSS and JavaScript, O’Reilly Media, 2011.</a:t>
            </a:r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Laird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Dornin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G. Blake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Meike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Masumi Nakamura, Programming Android by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Zigurd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Mednieks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O’Reilly Media, 2011.</a:t>
            </a:r>
            <a:endParaRPr lang="en-IN" sz="2800" b="0" i="0" u="none" strike="noStrike" kern="1200" cap="none" spc="0" baseline="0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EB7753C3-B413-46B2-BEEC-BBC240447EFB}"/>
              </a:ext>
            </a:extLst>
          </p:cNvPr>
          <p:cNvSpPr txBox="1"/>
          <p:nvPr/>
        </p:nvSpPr>
        <p:spPr>
          <a:xfrm>
            <a:off x="2057400" y="227008"/>
            <a:ext cx="6019796" cy="48101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ctr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1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Course Information (Cont’d)</a:t>
            </a: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05B8A576-C834-474F-B34A-B8C937438F3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239271" y="214289"/>
            <a:ext cx="952503" cy="95250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620206" y="225926"/>
            <a:ext cx="3994925" cy="749721"/>
          </a:xfrm>
          <a:prstGeom prst="rect">
            <a:avLst/>
          </a:prstGeom>
        </p:spPr>
        <p:txBody>
          <a:bodyPr vert="horz" wrap="square" lIns="0" tIns="10950" rIns="0" bIns="0" rtlCol="0" anchor="b" anchorCtr="0" compatLnSpc="1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Touch Era</a:t>
            </a:r>
          </a:p>
        </p:txBody>
      </p:sp>
      <p:sp>
        <p:nvSpPr>
          <p:cNvPr id="3" name="object 3"/>
          <p:cNvSpPr/>
          <p:nvPr/>
        </p:nvSpPr>
        <p:spPr>
          <a:xfrm>
            <a:off x="1993067" y="1485478"/>
            <a:ext cx="863301" cy="288151"/>
          </a:xfrm>
          <a:custGeom>
            <a:avLst/>
            <a:gdLst/>
            <a:ahLst/>
            <a:cxnLst/>
            <a:rect l="l" t="t" r="r" b="b"/>
            <a:pathLst>
              <a:path w="951230" h="317500">
                <a:moveTo>
                  <a:pt x="950969" y="265176"/>
                </a:moveTo>
                <a:lnTo>
                  <a:pt x="950969" y="53340"/>
                </a:lnTo>
                <a:lnTo>
                  <a:pt x="946945" y="32789"/>
                </a:lnTo>
                <a:lnTo>
                  <a:pt x="935920" y="15811"/>
                </a:lnTo>
                <a:lnTo>
                  <a:pt x="919465" y="4262"/>
                </a:lnTo>
                <a:lnTo>
                  <a:pt x="899153" y="0"/>
                </a:lnTo>
                <a:lnTo>
                  <a:pt x="51816" y="0"/>
                </a:lnTo>
                <a:lnTo>
                  <a:pt x="31503" y="4262"/>
                </a:lnTo>
                <a:lnTo>
                  <a:pt x="15049" y="15811"/>
                </a:lnTo>
                <a:lnTo>
                  <a:pt x="4024" y="32789"/>
                </a:lnTo>
                <a:lnTo>
                  <a:pt x="0" y="53340"/>
                </a:lnTo>
                <a:lnTo>
                  <a:pt x="0" y="265176"/>
                </a:lnTo>
                <a:lnTo>
                  <a:pt x="4024" y="285488"/>
                </a:lnTo>
                <a:lnTo>
                  <a:pt x="15049" y="301942"/>
                </a:lnTo>
                <a:lnTo>
                  <a:pt x="31503" y="312967"/>
                </a:lnTo>
                <a:lnTo>
                  <a:pt x="51816" y="316992"/>
                </a:lnTo>
                <a:lnTo>
                  <a:pt x="899153" y="316992"/>
                </a:lnTo>
                <a:lnTo>
                  <a:pt x="919465" y="312967"/>
                </a:lnTo>
                <a:lnTo>
                  <a:pt x="935920" y="301942"/>
                </a:lnTo>
                <a:lnTo>
                  <a:pt x="946945" y="285488"/>
                </a:lnTo>
                <a:lnTo>
                  <a:pt x="950969" y="265176"/>
                </a:lnTo>
                <a:close/>
              </a:path>
            </a:pathLst>
          </a:custGeom>
          <a:solidFill>
            <a:srgbClr val="00AFF0"/>
          </a:solidFill>
        </p:spPr>
        <p:txBody>
          <a:bodyPr wrap="square" lIns="0" tIns="0" rIns="0" bIns="0" rtlCol="0"/>
          <a:lstStyle/>
          <a:p>
            <a:endParaRPr sz="1634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928056" y="1485478"/>
            <a:ext cx="1296104" cy="288151"/>
          </a:xfrm>
          <a:custGeom>
            <a:avLst/>
            <a:gdLst/>
            <a:ahLst/>
            <a:cxnLst/>
            <a:rect l="l" t="t" r="r" b="b"/>
            <a:pathLst>
              <a:path w="1428114" h="317500">
                <a:moveTo>
                  <a:pt x="1427988" y="265176"/>
                </a:moveTo>
                <a:lnTo>
                  <a:pt x="1427988" y="53340"/>
                </a:lnTo>
                <a:lnTo>
                  <a:pt x="1423963" y="32789"/>
                </a:lnTo>
                <a:lnTo>
                  <a:pt x="1412938" y="15811"/>
                </a:lnTo>
                <a:lnTo>
                  <a:pt x="1396484" y="4262"/>
                </a:lnTo>
                <a:lnTo>
                  <a:pt x="1376172" y="0"/>
                </a:lnTo>
                <a:lnTo>
                  <a:pt x="53340" y="0"/>
                </a:lnTo>
                <a:lnTo>
                  <a:pt x="32789" y="4262"/>
                </a:lnTo>
                <a:lnTo>
                  <a:pt x="15811" y="15811"/>
                </a:lnTo>
                <a:lnTo>
                  <a:pt x="4262" y="32789"/>
                </a:lnTo>
                <a:lnTo>
                  <a:pt x="0" y="53340"/>
                </a:lnTo>
                <a:lnTo>
                  <a:pt x="0" y="265176"/>
                </a:lnTo>
                <a:lnTo>
                  <a:pt x="4262" y="285488"/>
                </a:lnTo>
                <a:lnTo>
                  <a:pt x="15811" y="301942"/>
                </a:lnTo>
                <a:lnTo>
                  <a:pt x="32789" y="312967"/>
                </a:lnTo>
                <a:lnTo>
                  <a:pt x="53340" y="316992"/>
                </a:lnTo>
                <a:lnTo>
                  <a:pt x="1376172" y="316992"/>
                </a:lnTo>
                <a:lnTo>
                  <a:pt x="1396484" y="312967"/>
                </a:lnTo>
                <a:lnTo>
                  <a:pt x="1412938" y="301942"/>
                </a:lnTo>
                <a:lnTo>
                  <a:pt x="1423963" y="285488"/>
                </a:lnTo>
                <a:lnTo>
                  <a:pt x="1427988" y="265176"/>
                </a:lnTo>
                <a:close/>
              </a:path>
            </a:pathLst>
          </a:custGeom>
          <a:solidFill>
            <a:srgbClr val="00AFF0"/>
          </a:solidFill>
        </p:spPr>
        <p:txBody>
          <a:bodyPr wrap="square" lIns="0" tIns="0" rIns="0" bIns="0" rtlCol="0"/>
          <a:lstStyle/>
          <a:p>
            <a:endParaRPr sz="1634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295967" y="1485478"/>
            <a:ext cx="1657446" cy="288151"/>
          </a:xfrm>
          <a:custGeom>
            <a:avLst/>
            <a:gdLst/>
            <a:ahLst/>
            <a:cxnLst/>
            <a:rect l="l" t="t" r="r" b="b"/>
            <a:pathLst>
              <a:path w="1826260" h="317500">
                <a:moveTo>
                  <a:pt x="1825752" y="265176"/>
                </a:moveTo>
                <a:lnTo>
                  <a:pt x="1825752" y="53340"/>
                </a:lnTo>
                <a:lnTo>
                  <a:pt x="1821489" y="32789"/>
                </a:lnTo>
                <a:lnTo>
                  <a:pt x="1809940" y="15811"/>
                </a:lnTo>
                <a:lnTo>
                  <a:pt x="1792962" y="4262"/>
                </a:lnTo>
                <a:lnTo>
                  <a:pt x="1772412" y="0"/>
                </a:lnTo>
                <a:lnTo>
                  <a:pt x="53340" y="0"/>
                </a:lnTo>
                <a:lnTo>
                  <a:pt x="32789" y="4262"/>
                </a:lnTo>
                <a:lnTo>
                  <a:pt x="15811" y="15811"/>
                </a:lnTo>
                <a:lnTo>
                  <a:pt x="4262" y="32789"/>
                </a:lnTo>
                <a:lnTo>
                  <a:pt x="0" y="53340"/>
                </a:lnTo>
                <a:lnTo>
                  <a:pt x="0" y="265176"/>
                </a:lnTo>
                <a:lnTo>
                  <a:pt x="4262" y="285488"/>
                </a:lnTo>
                <a:lnTo>
                  <a:pt x="15811" y="301942"/>
                </a:lnTo>
                <a:lnTo>
                  <a:pt x="32789" y="312967"/>
                </a:lnTo>
                <a:lnTo>
                  <a:pt x="53340" y="316992"/>
                </a:lnTo>
                <a:lnTo>
                  <a:pt x="1772412" y="316992"/>
                </a:lnTo>
                <a:lnTo>
                  <a:pt x="1792962" y="312967"/>
                </a:lnTo>
                <a:lnTo>
                  <a:pt x="1809940" y="301942"/>
                </a:lnTo>
                <a:lnTo>
                  <a:pt x="1821489" y="285488"/>
                </a:lnTo>
                <a:lnTo>
                  <a:pt x="1825752" y="265176"/>
                </a:lnTo>
                <a:close/>
              </a:path>
            </a:pathLst>
          </a:custGeom>
          <a:solidFill>
            <a:srgbClr val="00AFF0"/>
          </a:solidFill>
        </p:spPr>
        <p:txBody>
          <a:bodyPr wrap="square" lIns="0" tIns="0" rIns="0" bIns="0" rtlCol="0"/>
          <a:lstStyle/>
          <a:p>
            <a:endParaRPr sz="1634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024876" y="1485478"/>
            <a:ext cx="784348" cy="288151"/>
          </a:xfrm>
          <a:custGeom>
            <a:avLst/>
            <a:gdLst/>
            <a:ahLst/>
            <a:cxnLst/>
            <a:rect l="l" t="t" r="r" b="b"/>
            <a:pathLst>
              <a:path w="864235" h="317500">
                <a:moveTo>
                  <a:pt x="864108" y="265176"/>
                </a:moveTo>
                <a:lnTo>
                  <a:pt x="864108" y="53340"/>
                </a:lnTo>
                <a:lnTo>
                  <a:pt x="859845" y="32789"/>
                </a:lnTo>
                <a:lnTo>
                  <a:pt x="848296" y="15811"/>
                </a:lnTo>
                <a:lnTo>
                  <a:pt x="831318" y="4262"/>
                </a:lnTo>
                <a:lnTo>
                  <a:pt x="810768" y="0"/>
                </a:lnTo>
                <a:lnTo>
                  <a:pt x="53340" y="0"/>
                </a:lnTo>
                <a:lnTo>
                  <a:pt x="32789" y="4262"/>
                </a:lnTo>
                <a:lnTo>
                  <a:pt x="15811" y="15811"/>
                </a:lnTo>
                <a:lnTo>
                  <a:pt x="4262" y="32789"/>
                </a:lnTo>
                <a:lnTo>
                  <a:pt x="0" y="53340"/>
                </a:lnTo>
                <a:lnTo>
                  <a:pt x="0" y="265176"/>
                </a:lnTo>
                <a:lnTo>
                  <a:pt x="4262" y="285488"/>
                </a:lnTo>
                <a:lnTo>
                  <a:pt x="15811" y="301942"/>
                </a:lnTo>
                <a:lnTo>
                  <a:pt x="32789" y="312967"/>
                </a:lnTo>
                <a:lnTo>
                  <a:pt x="53340" y="316992"/>
                </a:lnTo>
                <a:lnTo>
                  <a:pt x="810768" y="316992"/>
                </a:lnTo>
                <a:lnTo>
                  <a:pt x="831318" y="312967"/>
                </a:lnTo>
                <a:lnTo>
                  <a:pt x="848296" y="301942"/>
                </a:lnTo>
                <a:lnTo>
                  <a:pt x="859845" y="285488"/>
                </a:lnTo>
                <a:lnTo>
                  <a:pt x="864108" y="265176"/>
                </a:lnTo>
                <a:close/>
              </a:path>
            </a:pathLst>
          </a:custGeom>
          <a:solidFill>
            <a:srgbClr val="FF3200"/>
          </a:solidFill>
        </p:spPr>
        <p:txBody>
          <a:bodyPr wrap="square" lIns="0" tIns="0" rIns="0" bIns="0" rtlCol="0"/>
          <a:lstStyle/>
          <a:p>
            <a:endParaRPr sz="1634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175182" y="1469801"/>
            <a:ext cx="479484" cy="559895"/>
          </a:xfrm>
          <a:prstGeom prst="rect">
            <a:avLst/>
          </a:prstGeom>
        </p:spPr>
        <p:txBody>
          <a:bodyPr vert="horz" wrap="square" lIns="0" tIns="14984" rIns="0" bIns="0" rtlCol="0">
            <a:spAutoFit/>
          </a:bodyPr>
          <a:lstStyle/>
          <a:p>
            <a:pPr marL="11527">
              <a:spcBef>
                <a:spcPts val="118"/>
              </a:spcBef>
            </a:pPr>
            <a:r>
              <a:rPr sz="177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APPS</a:t>
            </a:r>
            <a:endParaRPr sz="177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8827101" y="439828"/>
            <a:ext cx="1449516" cy="28464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061763" y="1469801"/>
            <a:ext cx="3876787" cy="2421815"/>
          </a:xfrm>
          <a:prstGeom prst="rect">
            <a:avLst/>
          </a:prstGeom>
        </p:spPr>
        <p:txBody>
          <a:bodyPr vert="horz" wrap="square" lIns="0" tIns="14984" rIns="0" bIns="0" rtlCol="0">
            <a:spAutoFit/>
          </a:bodyPr>
          <a:lstStyle/>
          <a:p>
            <a:pPr marL="128521">
              <a:spcBef>
                <a:spcPts val="118"/>
              </a:spcBef>
              <a:tabLst>
                <a:tab pos="982060" algn="l"/>
                <a:tab pos="2371005" algn="l"/>
              </a:tabLst>
            </a:pPr>
            <a:r>
              <a:rPr sz="177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calls	SMS </a:t>
            </a:r>
            <a:r>
              <a:rPr lang="en-IN" sz="177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sz="177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MMS	music &amp; photos</a:t>
            </a:r>
            <a:endParaRPr sz="177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23"/>
              </a:spcBef>
            </a:pPr>
            <a:endParaRPr sz="226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buChar char="•"/>
              <a:tabLst>
                <a:tab pos="354440" algn="l"/>
                <a:tab pos="355017" algn="l"/>
              </a:tabLst>
            </a:pPr>
            <a:r>
              <a:rPr sz="2400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3G, 4G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794"/>
              </a:spcBef>
              <a:buChar char="•"/>
              <a:tabLst>
                <a:tab pos="354440" algn="l"/>
                <a:tab pos="355017" algn="l"/>
              </a:tabLst>
            </a:pPr>
            <a:r>
              <a:rPr sz="2400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Accelerometers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799"/>
              </a:spcBef>
              <a:buChar char="•"/>
              <a:tabLst>
                <a:tab pos="354440" algn="l"/>
                <a:tab pos="355017" algn="l"/>
              </a:tabLst>
            </a:pPr>
            <a:r>
              <a:rPr sz="2400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GPS/Location-based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794"/>
              </a:spcBef>
              <a:buChar char="•"/>
              <a:tabLst>
                <a:tab pos="354440" algn="l"/>
                <a:tab pos="355017" algn="l"/>
              </a:tabLst>
            </a:pPr>
            <a:r>
              <a:rPr sz="2400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User-centered design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578132" y="2241585"/>
            <a:ext cx="1485132" cy="742646"/>
          </a:xfrm>
          <a:prstGeom prst="rect">
            <a:avLst/>
          </a:prstGeom>
        </p:spPr>
        <p:txBody>
          <a:bodyPr vert="horz" wrap="square" lIns="0" tIns="16136" rIns="0" bIns="0" rtlCol="0">
            <a:spAutoFit/>
          </a:bodyPr>
          <a:lstStyle/>
          <a:p>
            <a:pPr>
              <a:spcBef>
                <a:spcPts val="127"/>
              </a:spcBef>
            </a:pPr>
            <a:r>
              <a:rPr sz="236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 a phone</a:t>
            </a:r>
            <a:endParaRPr sz="236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257247" y="2608113"/>
            <a:ext cx="125058" cy="379470"/>
          </a:xfrm>
          <a:prstGeom prst="rect">
            <a:avLst/>
          </a:prstGeom>
        </p:spPr>
        <p:txBody>
          <a:bodyPr vert="horz" wrap="square" lIns="0" tIns="16136" rIns="0" bIns="0" rtlCol="0">
            <a:spAutoFit/>
          </a:bodyPr>
          <a:lstStyle/>
          <a:p>
            <a:pPr>
              <a:spcBef>
                <a:spcPts val="127"/>
              </a:spcBef>
            </a:pPr>
            <a:r>
              <a:rPr sz="236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sz="236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349917" y="2973258"/>
            <a:ext cx="1939258" cy="742646"/>
          </a:xfrm>
          <a:prstGeom prst="rect">
            <a:avLst/>
          </a:prstGeom>
        </p:spPr>
        <p:txBody>
          <a:bodyPr vert="horz" wrap="square" lIns="0" tIns="16136" rIns="0" bIns="0" rtlCol="0">
            <a:spAutoFit/>
          </a:bodyPr>
          <a:lstStyle/>
          <a:p>
            <a:pPr>
              <a:spcBef>
                <a:spcPts val="127"/>
              </a:spcBef>
            </a:pPr>
            <a:r>
              <a:rPr sz="236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 a computer</a:t>
            </a:r>
            <a:endParaRPr sz="236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114615" y="4042376"/>
            <a:ext cx="6001501" cy="1882869"/>
          </a:xfrm>
          <a:prstGeom prst="rect">
            <a:avLst/>
          </a:prstGeom>
        </p:spPr>
        <p:txBody>
          <a:bodyPr vert="horz" wrap="square" lIns="0" tIns="96819" rIns="0" bIns="0" rtlCol="0">
            <a:spAutoFit/>
          </a:bodyPr>
          <a:lstStyle/>
          <a:p>
            <a:pPr marL="469129">
              <a:spcBef>
                <a:spcPts val="762"/>
              </a:spcBef>
            </a:pPr>
            <a:r>
              <a:rPr sz="2400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true impact on </a:t>
            </a:r>
            <a:r>
              <a:rPr lang="en-IN" sz="2400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his/her </a:t>
            </a:r>
            <a:r>
              <a:rPr sz="2400" dirty="0" err="1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eveyday</a:t>
            </a:r>
            <a:r>
              <a:rPr sz="2400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life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771"/>
              </a:spcBef>
              <a:buChar char="•"/>
              <a:tabLst>
                <a:tab pos="354440" algn="l"/>
                <a:tab pos="355017" algn="l"/>
              </a:tabLst>
            </a:pPr>
            <a:r>
              <a:rPr sz="2400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Rich interfaces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794"/>
              </a:spcBef>
              <a:buChar char="•"/>
              <a:tabLst>
                <a:tab pos="354440" algn="l"/>
                <a:tab pos="355017" algn="l"/>
              </a:tabLst>
            </a:pPr>
            <a:r>
              <a:rPr sz="2400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personal media platform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spcBef>
                <a:spcPts val="794"/>
              </a:spcBef>
              <a:buChar char="•"/>
              <a:tabLst>
                <a:tab pos="354440" algn="l"/>
                <a:tab pos="355017" algn="l"/>
              </a:tabLst>
            </a:pPr>
            <a:r>
              <a:rPr sz="2400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Mobile web - everyday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8484087" y="3789765"/>
            <a:ext cx="1344399" cy="252005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314" y="261258"/>
            <a:ext cx="11422743" cy="551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6283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686" y="0"/>
            <a:ext cx="11567885" cy="6052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5007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944" y="319314"/>
            <a:ext cx="11480800" cy="5549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2398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IoT era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5909" y="1903791"/>
            <a:ext cx="10058400" cy="4023360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5G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Age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boundless connectivity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intelligent automation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faster data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rates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higher connection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density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much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lower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latency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among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other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improvements</a:t>
            </a:r>
          </a:p>
          <a:p>
            <a:pPr marL="0" indent="0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More than just faster internet</a:t>
            </a:r>
          </a:p>
          <a:p>
            <a:pPr marL="0" indent="0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usher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new immersive experiences such as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Virtual Reality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Augmented Reality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5109" y="2098675"/>
            <a:ext cx="4512491" cy="3228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8778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90F45-4B5F-40A7-B4D0-D68C1C28D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summary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65FD6-8497-44AF-BCBE-7804EF3FE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Introduction to course.</a:t>
            </a:r>
          </a:p>
          <a:p>
            <a:r>
              <a:rPr lang="en-IN" dirty="0" err="1"/>
              <a:t>Breif</a:t>
            </a:r>
            <a:r>
              <a:rPr lang="en-IN" dirty="0"/>
              <a:t> history</a:t>
            </a:r>
          </a:p>
          <a:p>
            <a:r>
              <a:rPr lang="en-IN" dirty="0"/>
              <a:t>Generations</a:t>
            </a:r>
          </a:p>
          <a:p>
            <a:r>
              <a:rPr lang="en-IN" dirty="0"/>
              <a:t>Brick, candy, feature phone, smart and touch era</a:t>
            </a:r>
          </a:p>
          <a:p>
            <a:endParaRPr lang="en-IN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043241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30D65-ACF1-4444-BE63-810D03542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Next class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F11D8-B0CA-42A0-81FF-6528768DBF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Mobile Ecosystem</a:t>
            </a:r>
          </a:p>
          <a:p>
            <a:r>
              <a:rPr lang="en-IN" dirty="0"/>
              <a:t>Mobile as </a:t>
            </a:r>
            <a:r>
              <a:rPr lang="en-IN" dirty="0" err="1"/>
              <a:t>MassMedia</a:t>
            </a:r>
            <a:endParaRPr lang="en-IN" dirty="0"/>
          </a:p>
          <a:p>
            <a:r>
              <a:rPr lang="en-IN" dirty="0"/>
              <a:t>Use of mobiles</a:t>
            </a:r>
          </a:p>
          <a:p>
            <a:r>
              <a:rPr lang="en-IN" dirty="0"/>
              <a:t>Need of APP designing</a:t>
            </a:r>
          </a:p>
          <a:p>
            <a:r>
              <a:rPr lang="en-IN" dirty="0"/>
              <a:t> Tips for APP designing.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742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>
            <a:extLst>
              <a:ext uri="{FF2B5EF4-FFF2-40B4-BE49-F238E27FC236}">
                <a16:creationId xmlns:a16="http://schemas.microsoft.com/office/drawing/2014/main" id="{18DA5ECF-C00E-4B31-BC46-64F3515D6B8B}"/>
              </a:ext>
            </a:extLst>
          </p:cNvPr>
          <p:cNvSpPr txBox="1"/>
          <p:nvPr/>
        </p:nvSpPr>
        <p:spPr>
          <a:xfrm>
            <a:off x="7953387" y="5857893"/>
            <a:ext cx="2133596" cy="47624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t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E55FBBE-A136-480A-858A-06BC60A5706C}" type="slidenum">
              <a:t>3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176F98D1-F175-44F3-AA22-75632F78BCB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953521" y="0"/>
            <a:ext cx="1236661" cy="87945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Title 5">
            <a:extLst>
              <a:ext uri="{FF2B5EF4-FFF2-40B4-BE49-F238E27FC236}">
                <a16:creationId xmlns:a16="http://schemas.microsoft.com/office/drawing/2014/main" id="{46C4E239-38BB-4326-93F1-F0A30A17281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200" b="1">
                <a:solidFill>
                  <a:srgbClr val="000000"/>
                </a:solidFill>
                <a:latin typeface="Times New Roman" pitchFamily="18"/>
                <a:cs typeface="Times New Roman" pitchFamily="18"/>
              </a:rPr>
              <a:t>Course Objectives</a:t>
            </a:r>
            <a:endParaRPr lang="en-US"/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9B61F714-A969-49E0-9F94-A2EAB078F7A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798287" y="1524003"/>
            <a:ext cx="10479314" cy="4873752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  <a:tabLst>
                <a:tab pos="338135" algn="l"/>
                <a:tab pos="795335" algn="l"/>
                <a:tab pos="1252535" algn="l"/>
                <a:tab pos="1709735" algn="l"/>
                <a:tab pos="2166935" algn="l"/>
                <a:tab pos="2624135" algn="l"/>
                <a:tab pos="3081335" algn="l"/>
                <a:tab pos="3538535" algn="l"/>
                <a:tab pos="3995735" algn="l"/>
                <a:tab pos="4452935" algn="l"/>
                <a:tab pos="4910135" algn="l"/>
                <a:tab pos="5367335" algn="l"/>
                <a:tab pos="5824535" algn="l"/>
                <a:tab pos="6281735" algn="l"/>
                <a:tab pos="6738935" algn="l"/>
                <a:tab pos="7196135" algn="l"/>
                <a:tab pos="7653335" algn="l"/>
                <a:tab pos="8110535" algn="l"/>
                <a:tab pos="8567735" algn="l"/>
                <a:tab pos="9024935" algn="l"/>
                <a:tab pos="9482135" algn="l"/>
              </a:tabLst>
            </a:pPr>
            <a:endParaRPr lang="en-US" dirty="0">
              <a:latin typeface="Times New Roman" pitchFamily="18"/>
              <a:cs typeface="Times New Roman" pitchFamily="18"/>
            </a:endParaRPr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understand mobile design principles. 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introduce implementation of the Application development with Android and IOS.</a:t>
            </a:r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develop competency in the Students to independently 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and Develop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own professional apps.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7">
            <a:extLst>
              <a:ext uri="{FF2B5EF4-FFF2-40B4-BE49-F238E27FC236}">
                <a16:creationId xmlns:a16="http://schemas.microsoft.com/office/drawing/2014/main" id="{9CFB83E0-4209-42EF-A089-A6F5E2E1DF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286601"/>
            <a:ext cx="10058400" cy="784948"/>
          </a:xfrm>
        </p:spPr>
        <p:txBody>
          <a:bodyPr/>
          <a:lstStyle/>
          <a:p>
            <a:pPr lvl="0"/>
            <a:r>
              <a:rPr lang="en-US" sz="2800" b="1" dirty="0">
                <a:solidFill>
                  <a:srgbClr val="000000"/>
                </a:solidFill>
                <a:latin typeface="Times New Roman" pitchFamily="18"/>
                <a:cs typeface="Times New Roman" pitchFamily="18"/>
              </a:rPr>
              <a:t>Expected Outcome</a:t>
            </a:r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9E475B7F-C75B-43B9-8831-6ABE530DD42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93485" y="1352247"/>
            <a:ext cx="11059885" cy="4584095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On 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completion of the course, students will have the ability to</a:t>
            </a:r>
            <a:endParaRPr lang="en-GB" sz="3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0"/>
              </a:spcAft>
              <a:buFont typeface="+mj-lt"/>
              <a:buAutoNum type="arabicPeriod"/>
              <a:tabLst>
                <a:tab pos="269875" algn="l"/>
              </a:tabLst>
            </a:pP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Usage of development tools for the Android/IOS app development.</a:t>
            </a:r>
            <a:endParaRPr lang="en-GB" sz="31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0"/>
              </a:spcAft>
              <a:buFont typeface="+mj-lt"/>
              <a:buAutoNum type="arabicPeriod"/>
              <a:tabLst>
                <a:tab pos="269875" algn="l"/>
              </a:tabLst>
            </a:pP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Usage of the major components of Android/IOS API set to develop their own apps</a:t>
            </a:r>
            <a:endParaRPr lang="en-GB" sz="31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0"/>
              </a:spcAft>
              <a:buFont typeface="+mj-lt"/>
              <a:buAutoNum type="arabicPeriod"/>
              <a:tabLst>
                <a:tab pos="269875" algn="l"/>
              </a:tabLst>
            </a:pP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the Java programming language to build apps</a:t>
            </a:r>
            <a:endParaRPr lang="en-GB" sz="31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0"/>
              </a:spcAft>
              <a:buFont typeface="+mj-lt"/>
              <a:buAutoNum type="arabicPeriod"/>
              <a:tabLst>
                <a:tab pos="269875" algn="l"/>
              </a:tabLst>
            </a:pP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 familiar with new UI components and widgets</a:t>
            </a:r>
            <a:endParaRPr lang="en-GB" sz="31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0"/>
              </a:spcAft>
              <a:buFont typeface="+mj-lt"/>
              <a:buAutoNum type="arabicPeriod"/>
              <a:tabLst>
                <a:tab pos="269875" algn="l"/>
              </a:tabLst>
            </a:pP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 and manipulate data  with apps</a:t>
            </a:r>
            <a:endParaRPr lang="en-GB" sz="31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0"/>
              </a:spcAft>
              <a:buFont typeface="+mj-lt"/>
              <a:buAutoNum type="arabicPeriod"/>
              <a:tabLst>
                <a:tab pos="269875" algn="l"/>
              </a:tabLst>
            </a:pP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 background processing with Services and Asynchronous Tasks</a:t>
            </a:r>
            <a:endParaRPr lang="en-GB" sz="31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0"/>
              </a:spcAft>
              <a:buFont typeface="+mj-lt"/>
              <a:buAutoNum type="arabicPeriod"/>
              <a:tabLst>
                <a:tab pos="269875" algn="l"/>
              </a:tabLst>
            </a:pP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and prepare their apps for distribution on the Play Store</a:t>
            </a:r>
            <a:endParaRPr lang="en-GB" sz="31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>
              <a:lnSpc>
                <a:spcPct val="115000"/>
              </a:lnSpc>
              <a:spcAft>
                <a:spcPts val="1000"/>
              </a:spcAft>
            </a:pPr>
            <a:r>
              <a:rPr lang="en-US" dirty="0"/>
              <a:t> 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1">
            <a:extLst>
              <a:ext uri="{FF2B5EF4-FFF2-40B4-BE49-F238E27FC236}">
                <a16:creationId xmlns:a16="http://schemas.microsoft.com/office/drawing/2014/main" id="{27E9770A-1B85-4C7B-ABD0-F36FBF44D9A1}"/>
              </a:ext>
            </a:extLst>
          </p:cNvPr>
          <p:cNvSpPr txBox="1"/>
          <p:nvPr/>
        </p:nvSpPr>
        <p:spPr>
          <a:xfrm>
            <a:off x="1097280" y="6459787"/>
            <a:ext cx="2472272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9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A5B1DD1E-08EE-4167-8E1B-461F2A25BC5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953521" y="214289"/>
            <a:ext cx="1071567" cy="85725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5EDA71B1-4D30-42DF-9771-DEF4817E42FD}"/>
              </a:ext>
            </a:extLst>
          </p:cNvPr>
          <p:cNvSpPr/>
          <p:nvPr/>
        </p:nvSpPr>
        <p:spPr>
          <a:xfrm>
            <a:off x="661850" y="1238234"/>
            <a:ext cx="10804435" cy="553997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342900" marR="0" lvl="0" indent="-342900" algn="just" defTabSz="4572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Wingdings" pitchFamily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IN" sz="24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Introduction to Mobile App development</a:t>
            </a:r>
          </a:p>
          <a:p>
            <a:pPr marL="342900" lvl="0" indent="-342900" algn="just" defTabSz="457200">
              <a:lnSpc>
                <a:spcPct val="150000"/>
              </a:lnSpc>
              <a:buClr>
                <a:srgbClr val="000000"/>
              </a:buClr>
              <a:buSzPct val="100000"/>
              <a:buFont typeface="Wingdings" pitchFamily="2"/>
              <a:buChar char="Ø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IN" sz="2400" dirty="0">
                <a:solidFill>
                  <a:srgbClr val="000000"/>
                </a:solidFill>
                <a:latin typeface="Times New Roman" pitchFamily="18"/>
                <a:cs typeface="Times New Roman" pitchFamily="18"/>
              </a:rPr>
              <a:t>Technologies- </a:t>
            </a:r>
            <a:r>
              <a:rPr lang="en-IN" sz="2400" dirty="0" err="1">
                <a:solidFill>
                  <a:srgbClr val="000000"/>
                </a:solidFill>
                <a:latin typeface="Times New Roman" pitchFamily="18"/>
                <a:cs typeface="Times New Roman" pitchFamily="18"/>
              </a:rPr>
              <a:t>HTMl</a:t>
            </a:r>
            <a:r>
              <a:rPr lang="en-IN" sz="2400" dirty="0">
                <a:solidFill>
                  <a:srgbClr val="000000"/>
                </a:solidFill>
                <a:latin typeface="Times New Roman" pitchFamily="18"/>
                <a:cs typeface="Times New Roman" pitchFamily="18"/>
              </a:rPr>
              <a:t>, </a:t>
            </a:r>
            <a:r>
              <a:rPr lang="en-IN" sz="2400" dirty="0" err="1">
                <a:solidFill>
                  <a:srgbClr val="000000"/>
                </a:solidFill>
                <a:latin typeface="Times New Roman" pitchFamily="18"/>
                <a:cs typeface="Times New Roman" pitchFamily="18"/>
              </a:rPr>
              <a:t>javascript</a:t>
            </a:r>
            <a:r>
              <a:rPr lang="en-IN" sz="2400" dirty="0">
                <a:solidFill>
                  <a:srgbClr val="000000"/>
                </a:solidFill>
                <a:latin typeface="Times New Roman" pitchFamily="18"/>
                <a:cs typeface="Times New Roman" pitchFamily="18"/>
              </a:rPr>
              <a:t>, jQuery for mobile APP development, Tools for APP development</a:t>
            </a:r>
          </a:p>
          <a:p>
            <a:pPr marL="342900" lvl="0" indent="-342900" algn="just" defTabSz="457200">
              <a:lnSpc>
                <a:spcPct val="150000"/>
              </a:lnSpc>
              <a:buClr>
                <a:srgbClr val="000000"/>
              </a:buClr>
              <a:buSzPct val="100000"/>
              <a:buFont typeface="Wingdings" pitchFamily="2"/>
              <a:buChar char="Ø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IN" sz="2400" dirty="0">
                <a:solidFill>
                  <a:srgbClr val="000000"/>
                </a:solidFill>
                <a:latin typeface="Times New Roman" pitchFamily="18"/>
                <a:cs typeface="Times New Roman" pitchFamily="18"/>
              </a:rPr>
              <a:t>User interface Design-components, Activities, Intents, Adapters, Notifications, Broadcast Receivers</a:t>
            </a:r>
            <a:endParaRPr lang="en-IN" sz="2400" b="0" i="0" u="none" strike="noStrike" kern="1200" cap="none" spc="0" baseline="0" dirty="0">
              <a:solidFill>
                <a:srgbClr val="000000"/>
              </a:solidFill>
              <a:uFillTx/>
              <a:latin typeface="Times New Roman" pitchFamily="18"/>
              <a:cs typeface="Times New Roman" pitchFamily="18"/>
            </a:endParaRPr>
          </a:p>
          <a:p>
            <a:pPr marL="342900" lvl="0" indent="-342900" algn="just" defTabSz="457200">
              <a:lnSpc>
                <a:spcPct val="150000"/>
              </a:lnSpc>
              <a:buClr>
                <a:srgbClr val="000000"/>
              </a:buClr>
              <a:buSzPct val="100000"/>
              <a:buFont typeface="Wingdings" pitchFamily="2"/>
              <a:buChar char="Ø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IN" sz="2400" dirty="0">
                <a:solidFill>
                  <a:srgbClr val="000000"/>
                </a:solidFill>
                <a:latin typeface="Times New Roman" pitchFamily="18"/>
                <a:cs typeface="Times New Roman" pitchFamily="18"/>
              </a:rPr>
              <a:t>Design and Testing-</a:t>
            </a:r>
            <a:r>
              <a:rPr lang="en-US" sz="2400" dirty="0" err="1">
                <a:solidFill>
                  <a:srgbClr val="000000"/>
                </a:solidFill>
                <a:latin typeface="Times New Roman" pitchFamily="18"/>
                <a:cs typeface="Times New Roman" pitchFamily="18"/>
              </a:rPr>
              <a:t>Drawables</a:t>
            </a:r>
            <a:r>
              <a:rPr lang="en-US" sz="2400" dirty="0">
                <a:solidFill>
                  <a:srgbClr val="000000"/>
                </a:solidFill>
                <a:latin typeface="Times New Roman" pitchFamily="18"/>
                <a:cs typeface="Times New Roman" pitchFamily="18"/>
              </a:rPr>
              <a:t>, Themes and Styles, Material design, Providing resources for adaptive layouts, Testing the user interface</a:t>
            </a:r>
          </a:p>
          <a:p>
            <a:pPr marL="342900" lvl="0" indent="-342900" algn="just" defTabSz="457200">
              <a:lnSpc>
                <a:spcPct val="150000"/>
              </a:lnSpc>
              <a:buClr>
                <a:srgbClr val="000000"/>
              </a:buClr>
              <a:buSzPct val="100000"/>
              <a:buFont typeface="Wingdings" pitchFamily="2"/>
              <a:buChar char="Ø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dirty="0">
                <a:solidFill>
                  <a:srgbClr val="000000"/>
                </a:solidFill>
                <a:latin typeface="Times New Roman" pitchFamily="18"/>
                <a:cs typeface="Times New Roman" pitchFamily="18"/>
              </a:rPr>
              <a:t>Introduction to iOS</a:t>
            </a:r>
          </a:p>
          <a:p>
            <a:pPr marL="342900" lvl="0" indent="-342900" algn="just" defTabSz="457200">
              <a:lnSpc>
                <a:spcPct val="150000"/>
              </a:lnSpc>
              <a:buClr>
                <a:srgbClr val="000000"/>
              </a:buClr>
              <a:buSzPct val="100000"/>
              <a:buFont typeface="Wingdings" pitchFamily="2"/>
              <a:buChar char="Ø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dirty="0">
                <a:solidFill>
                  <a:srgbClr val="000000"/>
                </a:solidFill>
                <a:latin typeface="Times New Roman" pitchFamily="18"/>
                <a:cs typeface="Times New Roman" pitchFamily="18"/>
              </a:rPr>
              <a:t>Data Storage and Access </a:t>
            </a:r>
          </a:p>
          <a:p>
            <a:pPr marL="342900" lvl="0" indent="-342900" algn="just" defTabSz="457200">
              <a:lnSpc>
                <a:spcPct val="150000"/>
              </a:lnSpc>
              <a:buClr>
                <a:srgbClr val="000000"/>
              </a:buClr>
              <a:buSzPct val="100000"/>
              <a:buFont typeface="Wingdings" pitchFamily="2"/>
              <a:buChar char="Ø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IN" sz="2000" b="0" i="0" u="none" strike="noStrike" kern="1200" cap="none" spc="0" baseline="0" dirty="0">
              <a:solidFill>
                <a:srgbClr val="000000"/>
              </a:solidFill>
              <a:uFillTx/>
              <a:latin typeface="Times New Roman" pitchFamily="18"/>
              <a:cs typeface="Times New Roman" pitchFamily="18"/>
            </a:endParaRP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7AAD1426-E65C-4B67-94DB-D148009595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239271" y="285731"/>
            <a:ext cx="952503" cy="95250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Title 10">
            <a:extLst>
              <a:ext uri="{FF2B5EF4-FFF2-40B4-BE49-F238E27FC236}">
                <a16:creationId xmlns:a16="http://schemas.microsoft.com/office/drawing/2014/main" id="{EE712694-2332-497A-AE09-83B9285D49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286601"/>
            <a:ext cx="10058400" cy="951634"/>
          </a:xfrm>
        </p:spPr>
        <p:txBody>
          <a:bodyPr/>
          <a:lstStyle/>
          <a:p>
            <a:pPr lvl="0"/>
            <a:r>
              <a:rPr lang="en-US" sz="3200" b="1" dirty="0">
                <a:solidFill>
                  <a:srgbClr val="000000"/>
                </a:solidFill>
                <a:latin typeface="Times New Roman" pitchFamily="18"/>
                <a:cs typeface="Times New Roman" pitchFamily="18"/>
              </a:rPr>
              <a:t>Course Description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758C6-FEA0-437B-AC18-8D6D7A972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pc="0" dirty="0"/>
              <a:t>The Mobile Ecosystem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0D27A755-28DF-4AC5-91AC-6B76AF5FB7C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96963" y="1846263"/>
            <a:ext cx="10058400" cy="4022725"/>
          </a:xfrm>
          <a:prstGeom prst="rect">
            <a:avLst/>
          </a:prstGeom>
        </p:spPr>
        <p:txBody>
          <a:bodyPr vert="horz" wrap="square" lIns="0" tIns="123189" rIns="0" bIns="0" rtlCol="0">
            <a:spAutoFit/>
          </a:bodyPr>
          <a:lstStyle/>
          <a:p>
            <a:pPr marL="390525" indent="-378460">
              <a:lnSpc>
                <a:spcPct val="100000"/>
              </a:lnSpc>
              <a:spcBef>
                <a:spcPts val="969"/>
              </a:spcBef>
              <a:buChar char="•"/>
              <a:tabLst>
                <a:tab pos="390525" algn="l"/>
                <a:tab pos="391160" algn="l"/>
              </a:tabLst>
            </a:pPr>
            <a:r>
              <a:rPr sz="3500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Brief History of Mobile</a:t>
            </a:r>
            <a:endParaRPr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90525" indent="-378460">
              <a:lnSpc>
                <a:spcPct val="100000"/>
              </a:lnSpc>
              <a:spcBef>
                <a:spcPts val="875"/>
              </a:spcBef>
              <a:buChar char="•"/>
              <a:tabLst>
                <a:tab pos="390525" algn="l"/>
                <a:tab pos="391160" algn="l"/>
              </a:tabLst>
            </a:pPr>
            <a:r>
              <a:rPr sz="3500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Mobile Ecosystem</a:t>
            </a:r>
            <a:endParaRPr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90525" indent="-378460">
              <a:lnSpc>
                <a:spcPct val="100000"/>
              </a:lnSpc>
              <a:spcBef>
                <a:spcPts val="875"/>
              </a:spcBef>
              <a:buChar char="•"/>
              <a:tabLst>
                <a:tab pos="390525" algn="l"/>
                <a:tab pos="391160" algn="l"/>
              </a:tabLst>
            </a:pPr>
            <a:r>
              <a:rPr sz="3500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Mobile as the 7th mass media</a:t>
            </a:r>
            <a:endParaRPr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65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0"/>
            <a:ext cx="10058400" cy="584257"/>
          </a:xfrm>
        </p:spPr>
        <p:txBody>
          <a:bodyPr>
            <a:normAutofit fontScale="90000"/>
          </a:bodyPr>
          <a:lstStyle/>
          <a:p>
            <a:pPr algn="ctr"/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Evolution 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8343" y="1146630"/>
            <a:ext cx="11016343" cy="4934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936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FA1D7B-3979-44DC-BCB0-E0AB6DA0F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9516" y="1722371"/>
            <a:ext cx="6892484" cy="465076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D333E8D-07A1-4423-8002-C3736500F2CE}"/>
              </a:ext>
            </a:extLst>
          </p:cNvPr>
          <p:cNvSpPr/>
          <p:nvPr/>
        </p:nvSpPr>
        <p:spPr>
          <a:xfrm>
            <a:off x="1119883" y="2215531"/>
            <a:ext cx="4179633" cy="9085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4440" indent="-343490">
              <a:spcBef>
                <a:spcPts val="113"/>
              </a:spcBef>
              <a:buChar char="•"/>
              <a:tabLst>
                <a:tab pos="354440" algn="l"/>
                <a:tab pos="355017" algn="l"/>
              </a:tabLst>
            </a:pPr>
            <a:r>
              <a:rPr lang="en-US" sz="1634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Many generation of mobiles</a:t>
            </a:r>
            <a:endParaRPr lang="en-US" sz="163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440" indent="-343490">
              <a:buChar char="•"/>
              <a:tabLst>
                <a:tab pos="354440" algn="l"/>
                <a:tab pos="355017" algn="l"/>
              </a:tabLst>
            </a:pPr>
            <a:r>
              <a:rPr lang="en-US" sz="1634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 is often referred to the </a:t>
            </a:r>
            <a:r>
              <a:rPr lang="en-US" sz="1634" u="heavy" dirty="0">
                <a:solidFill>
                  <a:srgbClr val="585858"/>
                </a:solidFill>
                <a:uFill>
                  <a:solidFill>
                    <a:srgbClr val="595959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networking</a:t>
            </a:r>
            <a:r>
              <a:rPr lang="en-US" sz="1634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aspect</a:t>
            </a:r>
            <a:endParaRPr lang="en-US" sz="163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69129">
              <a:spcBef>
                <a:spcPts val="726"/>
              </a:spcBef>
            </a:pPr>
            <a:r>
              <a:rPr lang="en-US" sz="1452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es. 2G, 3G, 4G</a:t>
            </a:r>
            <a:endParaRPr lang="en-US" sz="1452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bject 2">
            <a:extLst>
              <a:ext uri="{FF2B5EF4-FFF2-40B4-BE49-F238E27FC236}">
                <a16:creationId xmlns:a16="http://schemas.microsoft.com/office/drawing/2014/main" id="{B705F7AE-1CEC-4B88-AD3A-6105688126AD}"/>
              </a:ext>
            </a:extLst>
          </p:cNvPr>
          <p:cNvSpPr txBox="1">
            <a:spLocks/>
          </p:cNvSpPr>
          <p:nvPr/>
        </p:nvSpPr>
        <p:spPr>
          <a:xfrm>
            <a:off x="3952154" y="386123"/>
            <a:ext cx="5394192" cy="688486"/>
          </a:xfrm>
          <a:prstGeom prst="rect">
            <a:avLst/>
          </a:prstGeom>
        </p:spPr>
        <p:txBody>
          <a:bodyPr vert="horz" wrap="square" lIns="0" tIns="10950" rIns="0" bIns="0" rtlCol="0">
            <a:spAutoFit/>
          </a:bodyPr>
          <a:lstStyle>
            <a:lvl1pPr>
              <a:defRPr sz="4850" b="0" i="0">
                <a:solidFill>
                  <a:srgbClr val="00B0F0"/>
                </a:solidFill>
                <a:latin typeface="Arial"/>
                <a:ea typeface="+mj-ea"/>
                <a:cs typeface="Arial"/>
              </a:defRPr>
            </a:lvl1pPr>
          </a:lstStyle>
          <a:p>
            <a:pPr marL="11527">
              <a:spcBef>
                <a:spcPts val="86"/>
              </a:spcBef>
            </a:pPr>
            <a:r>
              <a:rPr lang="en-GB" sz="4402" kern="0" spc="-5" dirty="0"/>
              <a:t>Brief </a:t>
            </a:r>
            <a:r>
              <a:rPr lang="en-GB" sz="4402" kern="0" spc="-23" dirty="0"/>
              <a:t>history </a:t>
            </a:r>
            <a:r>
              <a:rPr lang="en-GB" sz="4402" kern="0" spc="36" dirty="0"/>
              <a:t>of</a:t>
            </a:r>
            <a:r>
              <a:rPr lang="en-GB" sz="4402" kern="0" spc="-789" dirty="0"/>
              <a:t> </a:t>
            </a:r>
            <a:r>
              <a:rPr lang="en-GB" sz="4402" kern="0" spc="-168" dirty="0"/>
              <a:t>Mobile</a:t>
            </a:r>
          </a:p>
        </p:txBody>
      </p:sp>
    </p:spTree>
    <p:extLst>
      <p:ext uri="{BB962C8B-B14F-4D97-AF65-F5344CB8AC3E}">
        <p14:creationId xmlns:p14="http://schemas.microsoft.com/office/powerpoint/2010/main" val="3882446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35238" y="1012910"/>
            <a:ext cx="6558776" cy="749721"/>
          </a:xfrm>
          <a:prstGeom prst="rect">
            <a:avLst/>
          </a:prstGeom>
        </p:spPr>
        <p:txBody>
          <a:bodyPr vert="horz" wrap="square" lIns="0" tIns="10950" rIns="0" bIns="0" rtlCol="0" anchor="b" anchorCtr="0" compatLnSpc="1">
            <a:spAutoFit/>
          </a:bodyPr>
          <a:lstStyle/>
          <a:p>
            <a:pPr marL="11527">
              <a:lnSpc>
                <a:spcPct val="100000"/>
              </a:lnSpc>
              <a:spcBef>
                <a:spcPts val="86"/>
              </a:spcBef>
            </a:pPr>
            <a:r>
              <a:rPr spc="-5" dirty="0"/>
              <a:t>Brief </a:t>
            </a:r>
            <a:r>
              <a:rPr spc="-23" dirty="0"/>
              <a:t>history </a:t>
            </a:r>
            <a:r>
              <a:rPr spc="36" dirty="0"/>
              <a:t>of</a:t>
            </a:r>
            <a:r>
              <a:rPr spc="-789" dirty="0"/>
              <a:t> </a:t>
            </a:r>
            <a:r>
              <a:rPr spc="-168" dirty="0"/>
              <a:t>Mobile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783755" y="1516551"/>
            <a:ext cx="7062587" cy="1768091"/>
          </a:xfrm>
          <a:prstGeom prst="rect">
            <a:avLst/>
          </a:prstGeom>
        </p:spPr>
        <p:txBody>
          <a:bodyPr vert="horz" wrap="square" lIns="0" tIns="111802" rIns="0" bIns="0" rtlCol="0">
            <a:spAutoFit/>
          </a:bodyPr>
          <a:lstStyle/>
          <a:p>
            <a:pPr marL="10950">
              <a:spcBef>
                <a:spcPts val="879"/>
              </a:spcBef>
              <a:tabLst>
                <a:tab pos="354440" algn="l"/>
                <a:tab pos="355017" algn="l"/>
              </a:tabLst>
            </a:pPr>
            <a:r>
              <a:rPr sz="3177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Motivation:</a:t>
            </a:r>
            <a:endParaRPr sz="317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733514" marR="4611" indent="-1160721">
              <a:lnSpc>
                <a:spcPts val="4611"/>
              </a:lnSpc>
              <a:spcBef>
                <a:spcPts val="281"/>
              </a:spcBef>
            </a:pPr>
            <a:r>
              <a:rPr sz="3177" dirty="0">
                <a:solidFill>
                  <a:srgbClr val="58585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 some point a device comes and  changes everything</a:t>
            </a:r>
            <a:endParaRPr sz="317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616866" y="2997234"/>
            <a:ext cx="1373430" cy="237621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5" name="object 5"/>
          <p:cNvSpPr/>
          <p:nvPr/>
        </p:nvSpPr>
        <p:spPr>
          <a:xfrm>
            <a:off x="5229960" y="3573359"/>
            <a:ext cx="1863056" cy="257538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6" name="object 6"/>
          <p:cNvSpPr/>
          <p:nvPr/>
        </p:nvSpPr>
        <p:spPr>
          <a:xfrm>
            <a:off x="2580902" y="3230983"/>
            <a:ext cx="1200553" cy="261410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C2829949431E46AD39C9265D4079AD" ma:contentTypeVersion="0" ma:contentTypeDescription="Create a new document." ma:contentTypeScope="" ma:versionID="50b8949ecff1c8eaaf6dcb7034f899d9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0967b7be50301903c78f9c39c6fd9af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F1BFABC-066D-423E-9801-423F9AA279D2}"/>
</file>

<file path=customXml/itemProps2.xml><?xml version="1.0" encoding="utf-8"?>
<ds:datastoreItem xmlns:ds="http://schemas.openxmlformats.org/officeDocument/2006/customXml" ds:itemID="{690BC48C-A850-4900-B4EF-A40315D7FC11}"/>
</file>

<file path=customXml/itemProps3.xml><?xml version="1.0" encoding="utf-8"?>
<ds:datastoreItem xmlns:ds="http://schemas.openxmlformats.org/officeDocument/2006/customXml" ds:itemID="{054A9413-96E5-47CA-A29D-FC935106D0E7}"/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367</TotalTime>
  <Words>554</Words>
  <Application>Microsoft Office PowerPoint</Application>
  <PresentationFormat>Widescreen</PresentationFormat>
  <Paragraphs>148</Paragraphs>
  <Slides>26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Calibri Light</vt:lpstr>
      <vt:lpstr>Times New Roman</vt:lpstr>
      <vt:lpstr>Wingdings</vt:lpstr>
      <vt:lpstr>Retrospect</vt:lpstr>
      <vt:lpstr>Mobile Application Development</vt:lpstr>
      <vt:lpstr>PowerPoint Presentation</vt:lpstr>
      <vt:lpstr>Course Objectives</vt:lpstr>
      <vt:lpstr>Expected Outcome</vt:lpstr>
      <vt:lpstr>Course Description</vt:lpstr>
      <vt:lpstr>The Mobile Ecosystem</vt:lpstr>
      <vt:lpstr>Evolution </vt:lpstr>
      <vt:lpstr>PowerPoint Presentation</vt:lpstr>
      <vt:lpstr>Brief history of Mobile</vt:lpstr>
      <vt:lpstr>The beginning…</vt:lpstr>
      <vt:lpstr>The Brick Era</vt:lpstr>
      <vt:lpstr>The Brick Era</vt:lpstr>
      <vt:lpstr>The Candy bar Era</vt:lpstr>
      <vt:lpstr>The Candy Bar Era</vt:lpstr>
      <vt:lpstr>The Feature Phone Era</vt:lpstr>
      <vt:lpstr>The Feature Phone Era</vt:lpstr>
      <vt:lpstr>The Smartphone Era</vt:lpstr>
      <vt:lpstr>The Smartphone Era</vt:lpstr>
      <vt:lpstr>The Touch Era</vt:lpstr>
      <vt:lpstr>The Touch Era</vt:lpstr>
      <vt:lpstr>PowerPoint Presentation</vt:lpstr>
      <vt:lpstr>PowerPoint Presentation</vt:lpstr>
      <vt:lpstr>PowerPoint Presentation</vt:lpstr>
      <vt:lpstr>IoT era</vt:lpstr>
      <vt:lpstr>summary</vt:lpstr>
      <vt:lpstr>Next class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 Solving using Java</dc:title>
  <dc:creator>Anupama Namburu</dc:creator>
  <cp:lastModifiedBy>PRABHAS</cp:lastModifiedBy>
  <cp:revision>34</cp:revision>
  <dcterms:created xsi:type="dcterms:W3CDTF">2018-07-31T05:12:26Z</dcterms:created>
  <dcterms:modified xsi:type="dcterms:W3CDTF">2021-01-29T10:28:05Z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0x01010025C2829949431E46AD39C9265D4079AD</vt:lpwstr>
  </property>
</Properties>
</file>

<file path=docProps/thumbnail.jpeg>
</file>